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5" r:id="rId2"/>
    <p:sldId id="264" r:id="rId3"/>
    <p:sldId id="283" r:id="rId4"/>
    <p:sldId id="269" r:id="rId5"/>
    <p:sldId id="256" r:id="rId6"/>
    <p:sldId id="258" r:id="rId7"/>
    <p:sldId id="268" r:id="rId8"/>
    <p:sldId id="270" r:id="rId9"/>
    <p:sldId id="271" r:id="rId10"/>
    <p:sldId id="266" r:id="rId11"/>
    <p:sldId id="274" r:id="rId12"/>
    <p:sldId id="259" r:id="rId13"/>
    <p:sldId id="260" r:id="rId14"/>
    <p:sldId id="272" r:id="rId15"/>
    <p:sldId id="278" r:id="rId16"/>
    <p:sldId id="257" r:id="rId17"/>
    <p:sldId id="276" r:id="rId18"/>
    <p:sldId id="284" r:id="rId19"/>
    <p:sldId id="279" r:id="rId20"/>
    <p:sldId id="281" r:id="rId21"/>
    <p:sldId id="277" r:id="rId22"/>
    <p:sldId id="285" r:id="rId23"/>
    <p:sldId id="282" r:id="rId24"/>
    <p:sldId id="286" r:id="rId25"/>
    <p:sldId id="26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5ED6D2-DBD9-4D5A-96D5-0E99C1CAEA94}"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5ED6D2-DBD9-4D5A-96D5-0E99C1CAEA9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5ED6D2-DBD9-4D5A-96D5-0E99C1CAEA9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5ED6D2-DBD9-4D5A-96D5-0E99C1CAEA94}"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5ED6D2-DBD9-4D5A-96D5-0E99C1CAEA9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5ED6D2-DBD9-4D5A-96D5-0E99C1CAEA94}"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B5ED6D2-DBD9-4D5A-96D5-0E99C1CAEA94}"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5ED6D2-DBD9-4D5A-96D5-0E99C1CAEA9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B5ED6D2-DBD9-4D5A-96D5-0E99C1CAEA9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5ED6D2-DBD9-4D5A-96D5-0E99C1CAEA9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B8D2A13-47C6-40B4-B3D1-06B621535AEF}" type="datetimeFigureOut">
              <a:rPr lang="ru-RU" smtClean="0"/>
              <a:pPr/>
              <a:t>29.03.2016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5ED6D2-DBD9-4D5A-96D5-0E99C1CAEA94}"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B8D2A13-47C6-40B4-B3D1-06B621535AEF}" type="datetimeFigureOut">
              <a:rPr lang="ru-RU" smtClean="0"/>
              <a:pPr/>
              <a:t>29.03.2016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B5ED6D2-DBD9-4D5A-96D5-0E99C1CAEA9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7.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4.png"/><Relationship Id="rId5" Type="http://schemas.microsoft.com/office/2007/relationships/hdphoto" Target="../media/hdphoto10.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7.png"/><Relationship Id="rId5" Type="http://schemas.microsoft.com/office/2007/relationships/hdphoto" Target="../media/hdphoto13.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5.wdp"/><Relationship Id="rId7"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10.wdp"/><Relationship Id="rId4" Type="http://schemas.openxmlformats.org/officeDocument/2006/relationships/image" Target="../media/image13.png"/><Relationship Id="rId9" Type="http://schemas.microsoft.com/office/2007/relationships/hdphoto" Target="../media/hdphoto7.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5.wdp"/><Relationship Id="rId7"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10.wdp"/><Relationship Id="rId4" Type="http://schemas.openxmlformats.org/officeDocument/2006/relationships/image" Target="../media/image13.png"/><Relationship Id="rId9" Type="http://schemas.microsoft.com/office/2007/relationships/hdphoto" Target="../media/hdphoto7.wdp"/></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microsoft.com/office/2007/relationships/hdphoto" Target="../media/hdphoto18.wdp"/><Relationship Id="rId3" Type="http://schemas.microsoft.com/office/2007/relationships/hdphoto" Target="../media/hdphoto16.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1.jpeg"/><Relationship Id="rId5" Type="http://schemas.microsoft.com/office/2007/relationships/hdphoto" Target="../media/hdphoto17.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microsoft.com/office/2007/relationships/hdphoto" Target="../media/hdphoto18.wdp"/><Relationship Id="rId3" Type="http://schemas.microsoft.com/office/2007/relationships/hdphoto" Target="../media/hdphoto16.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1.jpeg"/><Relationship Id="rId5" Type="http://schemas.microsoft.com/office/2007/relationships/hdphoto" Target="../media/hdphoto17.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9.wdp"/><Relationship Id="rId7" Type="http://schemas.microsoft.com/office/2007/relationships/hdphoto" Target="../media/hdphoto11.wdp"/><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20.wdp"/><Relationship Id="rId4" Type="http://schemas.openxmlformats.org/officeDocument/2006/relationships/image" Target="../media/image24.png"/><Relationship Id="rId9" Type="http://schemas.microsoft.com/office/2007/relationships/hdphoto" Target="../media/hdphoto21.wdp"/></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20.wdp"/><Relationship Id="rId7"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22.wdp"/><Relationship Id="rId4" Type="http://schemas.openxmlformats.org/officeDocument/2006/relationships/image" Target="../media/image26.png"/><Relationship Id="rId9" Type="http://schemas.microsoft.com/office/2007/relationships/hdphoto" Target="../media/hdphoto23.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16632"/>
            <a:ext cx="8280920" cy="6555641"/>
          </a:xfrm>
          <a:prstGeom prst="rect">
            <a:avLst/>
          </a:prstGeom>
          <a:noFill/>
        </p:spPr>
        <p:txBody>
          <a:bodyPr wrap="square" rtlCol="0">
            <a:spAutoFit/>
          </a:bodyPr>
          <a:lstStyle/>
          <a:p>
            <a:pPr algn="ctr"/>
            <a:endParaRPr lang="ru-RU" sz="4000" dirty="0" smtClean="0">
              <a:solidFill>
                <a:srgbClr val="C00000"/>
              </a:solidFill>
              <a:latin typeface="Times New Roman" pitchFamily="18" charset="0"/>
              <a:cs typeface="Times New Roman" pitchFamily="18" charset="0"/>
            </a:endParaRPr>
          </a:p>
          <a:p>
            <a:pPr algn="ctr"/>
            <a:r>
              <a:rPr lang="ru-RU" sz="4000" dirty="0" smtClean="0">
                <a:solidFill>
                  <a:srgbClr val="C00000"/>
                </a:solidFill>
                <a:latin typeface="Times New Roman" pitchFamily="18" charset="0"/>
                <a:cs typeface="Times New Roman" pitchFamily="18" charset="0"/>
              </a:rPr>
              <a:t>Применение </a:t>
            </a:r>
            <a:r>
              <a:rPr lang="ru-RU" sz="4000" dirty="0" smtClean="0">
                <a:solidFill>
                  <a:srgbClr val="C00000"/>
                </a:solidFill>
                <a:latin typeface="Times New Roman" pitchFamily="18" charset="0"/>
                <a:cs typeface="Times New Roman" pitchFamily="18" charset="0"/>
              </a:rPr>
              <a:t>развивающей игры «Что лишнее?» в познавательном развитии дошкольников</a:t>
            </a:r>
          </a:p>
          <a:p>
            <a:pPr algn="ctr"/>
            <a:endParaRPr lang="ru-RU" sz="4000" dirty="0">
              <a:latin typeface="Times New Roman" pitchFamily="18" charset="0"/>
              <a:cs typeface="Times New Roman" pitchFamily="18" charset="0"/>
            </a:endParaRPr>
          </a:p>
          <a:p>
            <a:pPr algn="ctr"/>
            <a:endParaRPr lang="ru-RU" sz="4000" dirty="0" smtClean="0">
              <a:latin typeface="Times New Roman" pitchFamily="18" charset="0"/>
              <a:cs typeface="Times New Roman" pitchFamily="18" charset="0"/>
            </a:endParaRPr>
          </a:p>
          <a:p>
            <a:pPr algn="ctr"/>
            <a:endParaRPr lang="ru-RU" sz="4000" dirty="0">
              <a:latin typeface="Times New Roman" pitchFamily="18" charset="0"/>
              <a:cs typeface="Times New Roman" pitchFamily="18" charset="0"/>
            </a:endParaRPr>
          </a:p>
          <a:p>
            <a:pPr algn="ctr"/>
            <a:endParaRPr lang="ru-RU" sz="2800" dirty="0" smtClean="0">
              <a:latin typeface="Times New Roman" pitchFamily="18" charset="0"/>
              <a:cs typeface="Times New Roman" pitchFamily="18" charset="0"/>
            </a:endParaRPr>
          </a:p>
          <a:p>
            <a:pPr algn="ctr"/>
            <a:endParaRPr lang="ru-RU" sz="2800" dirty="0">
              <a:latin typeface="Times New Roman" pitchFamily="18" charset="0"/>
              <a:cs typeface="Times New Roman" pitchFamily="18" charset="0"/>
            </a:endParaRPr>
          </a:p>
          <a:p>
            <a:pPr algn="ctr"/>
            <a:endParaRPr lang="ru-RU" sz="2800"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Воспитатель </a:t>
            </a:r>
            <a:r>
              <a:rPr lang="ru-RU" sz="2800" dirty="0" smtClean="0">
                <a:latin typeface="Times New Roman" pitchFamily="18" charset="0"/>
                <a:cs typeface="Times New Roman" pitchFamily="18" charset="0"/>
              </a:rPr>
              <a:t>МДОУ «Детский сад № 10 «Радуга»</a:t>
            </a:r>
          </a:p>
          <a:p>
            <a:pPr algn="ctr"/>
            <a:r>
              <a:rPr lang="ru-RU" sz="2800" dirty="0" err="1" smtClean="0">
                <a:latin typeface="Times New Roman" pitchFamily="18" charset="0"/>
                <a:cs typeface="Times New Roman" pitchFamily="18" charset="0"/>
              </a:rPr>
              <a:t>Долинина</a:t>
            </a:r>
            <a:r>
              <a:rPr lang="ru-RU" sz="2800" dirty="0" smtClean="0">
                <a:latin typeface="Times New Roman" pitchFamily="18" charset="0"/>
                <a:cs typeface="Times New Roman" pitchFamily="18" charset="0"/>
              </a:rPr>
              <a:t> Т.П.</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309124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628801"/>
            <a:ext cx="8424936" cy="1231106"/>
          </a:xfrm>
          <a:prstGeom prst="rect">
            <a:avLst/>
          </a:prstGeom>
        </p:spPr>
        <p:txBody>
          <a:bodyPr wrap="square">
            <a:spAutoFit/>
          </a:bodyPr>
          <a:lstStyle/>
          <a:p>
            <a:pPr algn="ctr"/>
            <a:endParaRPr lang="ru-RU" dirty="0"/>
          </a:p>
          <a:p>
            <a:pPr algn="ctr"/>
            <a:r>
              <a:rPr lang="ru-RU" sz="2800" dirty="0" smtClean="0">
                <a:latin typeface="Times New Roman" pitchFamily="18" charset="0"/>
                <a:cs typeface="Times New Roman" pitchFamily="18" charset="0"/>
              </a:rPr>
              <a:t>Развитие у детей  способностей к обобщению и выделению существенных признаков предметов</a:t>
            </a:r>
            <a:endParaRPr lang="ru-RU" sz="2800" dirty="0">
              <a:latin typeface="Times New Roman" pitchFamily="18" charset="0"/>
              <a:cs typeface="Times New Roman" pitchFamily="18" charset="0"/>
            </a:endParaRPr>
          </a:p>
        </p:txBody>
      </p:sp>
      <p:sp>
        <p:nvSpPr>
          <p:cNvPr id="2" name="Заголовок 1"/>
          <p:cNvSpPr>
            <a:spLocks noGrp="1"/>
          </p:cNvSpPr>
          <p:nvPr>
            <p:ph type="title"/>
          </p:nvPr>
        </p:nvSpPr>
        <p:spPr>
          <a:xfrm>
            <a:off x="971600" y="332656"/>
            <a:ext cx="7344815" cy="1080120"/>
          </a:xfrm>
        </p:spPr>
        <p:txBody>
          <a:bodyPr/>
          <a:lstStyle/>
          <a:p>
            <a:pPr marL="0" indent="0" algn="ctr">
              <a:buNone/>
            </a:pPr>
            <a:r>
              <a:rPr lang="ru-RU" dirty="0" smtClean="0">
                <a:solidFill>
                  <a:srgbClr val="0070C0"/>
                </a:solidFill>
              </a:rPr>
              <a:t>Цель </a:t>
            </a:r>
            <a:r>
              <a:rPr lang="ru-RU" dirty="0">
                <a:solidFill>
                  <a:srgbClr val="0070C0"/>
                </a:solidFill>
              </a:rPr>
              <a:t/>
            </a:r>
            <a:br>
              <a:rPr lang="ru-RU" dirty="0">
                <a:solidFill>
                  <a:srgbClr val="0070C0"/>
                </a:solidFill>
              </a:rPr>
            </a:br>
            <a:endParaRPr lang="ru-RU" dirty="0">
              <a:solidFill>
                <a:srgbClr val="0070C0"/>
              </a:solidFill>
            </a:endParaRPr>
          </a:p>
        </p:txBody>
      </p:sp>
    </p:spTree>
    <p:extLst>
      <p:ext uri="{BB962C8B-B14F-4D97-AF65-F5344CB8AC3E}">
        <p14:creationId xmlns:p14="http://schemas.microsoft.com/office/powerpoint/2010/main" val="2028846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629" y="188640"/>
            <a:ext cx="8496944" cy="1656184"/>
          </a:xfrm>
        </p:spPr>
        <p:txBody>
          <a:bodyPr/>
          <a:lstStyle/>
          <a:p>
            <a:pPr marL="0" indent="0" algn="ctr">
              <a:buNone/>
            </a:pPr>
            <a:r>
              <a:rPr lang="ru-RU" dirty="0" smtClean="0">
                <a:solidFill>
                  <a:srgbClr val="0070C0"/>
                </a:solidFill>
              </a:rPr>
              <a:t>Отобрать по размеру</a:t>
            </a:r>
            <a:endParaRPr lang="ru-RU" dirty="0">
              <a:solidFill>
                <a:srgbClr val="0070C0"/>
              </a:solidFill>
            </a:endParaRPr>
          </a:p>
        </p:txBody>
      </p:sp>
      <p:pic>
        <p:nvPicPr>
          <p:cNvPr id="3" name="Рисунок 2"/>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4102" b="94727" l="5469" r="89844"/>
                    </a14:imgEffect>
                  </a14:imgLayer>
                </a14:imgProps>
              </a:ext>
              <a:ext uri="{28A0092B-C50C-407E-A947-70E740481C1C}">
                <a14:useLocalDpi xmlns:a14="http://schemas.microsoft.com/office/drawing/2010/main" val="0"/>
              </a:ext>
            </a:extLst>
          </a:blip>
          <a:stretch>
            <a:fillRect/>
          </a:stretch>
        </p:blipFill>
        <p:spPr>
          <a:xfrm>
            <a:off x="-252536" y="1951065"/>
            <a:ext cx="3219714" cy="3219714"/>
          </a:xfrm>
          <a:prstGeom prst="rect">
            <a:avLst/>
          </a:prstGeom>
        </p:spPr>
      </p:pic>
      <p:pic>
        <p:nvPicPr>
          <p:cNvPr id="4" name="Рисунок 3"/>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ackgroundRemoval t="4102" b="94727" l="5469" r="89844"/>
                    </a14:imgEffect>
                  </a14:imgLayer>
                </a14:imgProps>
              </a:ext>
              <a:ext uri="{28A0092B-C50C-407E-A947-70E740481C1C}">
                <a14:useLocalDpi xmlns:a14="http://schemas.microsoft.com/office/drawing/2010/main" val="0"/>
              </a:ext>
            </a:extLst>
          </a:blip>
          <a:stretch>
            <a:fillRect/>
          </a:stretch>
        </p:blipFill>
        <p:spPr>
          <a:xfrm>
            <a:off x="2051720" y="2060848"/>
            <a:ext cx="3024336" cy="3024336"/>
          </a:xfrm>
          <a:prstGeom prst="rect">
            <a:avLst/>
          </a:prstGeom>
        </p:spPr>
      </p:pic>
      <p:pic>
        <p:nvPicPr>
          <p:cNvPr id="7" name="Рисунок 6"/>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ackgroundRemoval t="4102" b="94727" l="5469" r="89844"/>
                    </a14:imgEffect>
                  </a14:imgLayer>
                </a14:imgProps>
              </a:ext>
              <a:ext uri="{28A0092B-C50C-407E-A947-70E740481C1C}">
                <a14:useLocalDpi xmlns:a14="http://schemas.microsoft.com/office/drawing/2010/main" val="0"/>
              </a:ext>
            </a:extLst>
          </a:blip>
          <a:stretch>
            <a:fillRect/>
          </a:stretch>
        </p:blipFill>
        <p:spPr>
          <a:xfrm>
            <a:off x="6754544" y="2852936"/>
            <a:ext cx="1920029" cy="1920029"/>
          </a:xfrm>
          <a:prstGeom prst="rect">
            <a:avLst/>
          </a:prstGeom>
        </p:spPr>
      </p:pic>
      <p:pic>
        <p:nvPicPr>
          <p:cNvPr id="8" name="Рисунок 7"/>
          <p:cNvPicPr>
            <a:picLocks noChangeAspect="1"/>
          </p:cNvPicPr>
          <p:nvPr/>
        </p:nvPicPr>
        <p:blipFill>
          <a:blip r:embed="rId2" cstate="print">
            <a:duotone>
              <a:prstClr val="black"/>
              <a:srgbClr val="00B050">
                <a:tint val="45000"/>
                <a:satMod val="400000"/>
              </a:srgbClr>
            </a:duotone>
            <a:extLst>
              <a:ext uri="{BEBA8EAE-BF5A-486C-A8C5-ECC9F3942E4B}">
                <a14:imgProps xmlns:a14="http://schemas.microsoft.com/office/drawing/2010/main">
                  <a14:imgLayer r:embed="rId3">
                    <a14:imgEffect>
                      <a14:backgroundRemoval t="4102" b="94727" l="5469" r="89844"/>
                    </a14:imgEffect>
                  </a14:imgLayer>
                </a14:imgProps>
              </a:ext>
              <a:ext uri="{28A0092B-C50C-407E-A947-70E740481C1C}">
                <a14:useLocalDpi xmlns:a14="http://schemas.microsoft.com/office/drawing/2010/main" val="0"/>
              </a:ext>
            </a:extLst>
          </a:blip>
          <a:stretch>
            <a:fillRect/>
          </a:stretch>
        </p:blipFill>
        <p:spPr>
          <a:xfrm>
            <a:off x="4172597" y="2071361"/>
            <a:ext cx="3024336" cy="3024336"/>
          </a:xfrm>
          <a:prstGeom prst="rect">
            <a:avLst/>
          </a:prstGeom>
        </p:spPr>
      </p:pic>
    </p:spTree>
    <p:extLst>
      <p:ext uri="{BB962C8B-B14F-4D97-AF65-F5344CB8AC3E}">
        <p14:creationId xmlns:p14="http://schemas.microsoft.com/office/powerpoint/2010/main" val="206351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BEBA8EAE-BF5A-486C-A8C5-ECC9F3942E4B}">
                <a14:imgProps xmlns:a14="http://schemas.microsoft.com/office/drawing/2010/main">
                  <a14:imgLayer r:embed="rId3">
                    <a14:imgEffect>
                      <a14:backgroundRemoval t="8372" b="99070" l="1395" r="99535"/>
                    </a14:imgEffect>
                  </a14:imgLayer>
                </a14:imgProps>
              </a:ext>
              <a:ext uri="{28A0092B-C50C-407E-A947-70E740481C1C}">
                <a14:useLocalDpi xmlns:a14="http://schemas.microsoft.com/office/drawing/2010/main" val="0"/>
              </a:ext>
            </a:extLst>
          </a:blip>
          <a:stretch>
            <a:fillRect/>
          </a:stretch>
        </p:blipFill>
        <p:spPr>
          <a:xfrm>
            <a:off x="5907201" y="2119266"/>
            <a:ext cx="3240360" cy="3240360"/>
          </a:xfrm>
          <a:prstGeom prst="rect">
            <a:avLst/>
          </a:prstGeom>
        </p:spPr>
      </p:pic>
      <p:pic>
        <p:nvPicPr>
          <p:cNvPr id="6" name="Рисунок 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252536" y="1959496"/>
            <a:ext cx="3140968" cy="3140968"/>
          </a:xfrm>
          <a:prstGeom prst="rect">
            <a:avLst/>
          </a:prstGeom>
        </p:spPr>
      </p:pic>
      <p:pic>
        <p:nvPicPr>
          <p:cNvPr id="3" name="Рисунок 2"/>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945001" y="2258346"/>
            <a:ext cx="2962200" cy="2962200"/>
          </a:xfrm>
          <a:prstGeom prst="rect">
            <a:avLst/>
          </a:prstGeom>
        </p:spPr>
      </p:pic>
      <p:sp>
        <p:nvSpPr>
          <p:cNvPr id="5" name="Заголовок 1"/>
          <p:cNvSpPr txBox="1">
            <a:spLocks/>
          </p:cNvSpPr>
          <p:nvPr/>
        </p:nvSpPr>
        <p:spPr>
          <a:xfrm>
            <a:off x="177629" y="188640"/>
            <a:ext cx="8496944" cy="165618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ru-RU" dirty="0" smtClean="0">
                <a:solidFill>
                  <a:srgbClr val="0070C0"/>
                </a:solidFill>
              </a:rPr>
              <a:t>Отобрать по материалу</a:t>
            </a:r>
            <a:endParaRPr lang="ru-RU"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backgroundRemoval t="3721" b="89767" l="9767" r="89767"/>
                    </a14:imgEffect>
                  </a14:imgLayer>
                </a14:imgProps>
              </a:ext>
              <a:ext uri="{28A0092B-C50C-407E-A947-70E740481C1C}">
                <a14:useLocalDpi xmlns:a14="http://schemas.microsoft.com/office/drawing/2010/main" val="0"/>
              </a:ext>
            </a:extLst>
          </a:blip>
          <a:stretch>
            <a:fillRect/>
          </a:stretch>
        </p:blipFill>
        <p:spPr>
          <a:xfrm>
            <a:off x="5364088" y="3356992"/>
            <a:ext cx="2880320" cy="2880320"/>
          </a:xfrm>
          <a:prstGeom prst="rect">
            <a:avLst/>
          </a:prstGeom>
        </p:spPr>
      </p:pic>
      <p:pic>
        <p:nvPicPr>
          <p:cNvPr id="2" name="Рисунок 1"/>
          <p:cNvPicPr>
            <a:picLocks noChangeAspect="1"/>
          </p:cNvPicPr>
          <p:nvPr/>
        </p:nvPicPr>
        <p:blipFill rotWithShape="1">
          <a:blip r:embed="rId4" cstate="print">
            <a:grayscl/>
            <a:extLst>
              <a:ext uri="{BEBA8EAE-BF5A-486C-A8C5-ECC9F3942E4B}">
                <a14:imgProps xmlns:a14="http://schemas.microsoft.com/office/drawing/2010/main">
                  <a14:imgLayer r:embed="rId5">
                    <a14:imgEffect>
                      <a14:backgroundRemoval t="0" b="91284" l="11621" r="99541">
                        <a14:foregroundMark x1="31804" y1="56575" x2="31804" y2="56575"/>
                        <a14:foregroundMark x1="36391" y1="60856" x2="36391" y2="60856"/>
                        <a14:foregroundMark x1="39602" y1="65902" x2="39602" y2="65902"/>
                        <a14:foregroundMark x1="45260" y1="71713" x2="45260" y2="71713"/>
                        <a14:foregroundMark x1="99541" y1="85015" x2="99541" y2="85015"/>
                        <a14:backgroundMark x1="32569" y1="55657" x2="32569" y2="55657"/>
                        <a14:backgroundMark x1="38532" y1="58410" x2="38532" y2="58410"/>
                        <a14:backgroundMark x1="42966" y1="62385" x2="42966" y2="62385"/>
                        <a14:backgroundMark x1="46483" y1="68196" x2="46483" y2="68196"/>
                        <a14:backgroundMark x1="50612" y1="61009" x2="50612" y2="61009"/>
                        <a14:backgroundMark x1="53670" y1="74771" x2="53670" y2="74771"/>
                        <a14:backgroundMark x1="45719" y1="76300" x2="45719" y2="76300"/>
                        <a14:backgroundMark x1="44954" y1="77676" x2="44954" y2="77676"/>
                        <a14:backgroundMark x1="50765" y1="81957" x2="50765" y2="81957"/>
                        <a14:backgroundMark x1="68960" y1="77064" x2="68960" y2="77064"/>
                        <a14:backgroundMark x1="66514" y1="64373" x2="66514" y2="64373"/>
                        <a14:backgroundMark x1="49847" y1="9174" x2="49847" y2="9174"/>
                        <a14:backgroundMark x1="55199" y1="10703" x2="55199" y2="10703"/>
                        <a14:backgroundMark x1="60092" y1="11621" x2="60092" y2="11621"/>
                        <a14:backgroundMark x1="64985" y1="11621" x2="64985" y2="11621"/>
                        <a14:backgroundMark x1="69725" y1="11621" x2="69725" y2="11621"/>
                        <a14:backgroundMark x1="33945" y1="69266" x2="33945" y2="69266"/>
                        <a14:backgroundMark x1="82569" y1="69878" x2="82569" y2="69878"/>
                        <a14:backgroundMark x1="77676" y1="72783" x2="77676" y2="72783"/>
                        <a14:backgroundMark x1="76606" y1="77982" x2="76606" y2="77982"/>
                        <a14:backgroundMark x1="77064" y1="80581" x2="77064" y2="80581"/>
                        <a14:backgroundMark x1="78746" y1="84862" x2="78746" y2="84862"/>
                        <a14:backgroundMark x1="71865" y1="86086" x2="71865" y2="86086"/>
                        <a14:backgroundMark x1="69419" y1="88991" x2="69419" y2="88991"/>
                        <a14:backgroundMark x1="77064" y1="54281" x2="77064" y2="54281"/>
                        <a14:backgroundMark x1="78746" y1="54281" x2="78746" y2="54281"/>
                        <a14:backgroundMark x1="81651" y1="59633" x2="81651" y2="59633"/>
                        <a14:backgroundMark x1="81193" y1="63914" x2="81193" y2="63914"/>
                        <a14:backgroundMark x1="73089" y1="60550" x2="73089" y2="60550"/>
                        <a14:backgroundMark x1="67431" y1="73242" x2="67431" y2="73242"/>
                        <a14:backgroundMark x1="55046" y1="76606" x2="55046" y2="76606"/>
                        <a14:backgroundMark x1="38379" y1="79664" x2="38379" y2="79664"/>
                        <a14:backgroundMark x1="32569" y1="66820" x2="32569" y2="66820"/>
                        <a14:backgroundMark x1="32722" y1="59633" x2="32722" y2="59633"/>
                        <a14:backgroundMark x1="90673" y1="71254" x2="90673" y2="71254"/>
                      </a14:backgroundRemoval>
                    </a14:imgEffect>
                  </a14:imgLayer>
                </a14:imgProps>
              </a:ext>
              <a:ext uri="{28A0092B-C50C-407E-A947-70E740481C1C}">
                <a14:useLocalDpi xmlns:a14="http://schemas.microsoft.com/office/drawing/2010/main" val="0"/>
              </a:ext>
            </a:extLst>
          </a:blip>
          <a:srcRect l="15527" r="17084" b="9542"/>
          <a:stretch/>
        </p:blipFill>
        <p:spPr>
          <a:xfrm>
            <a:off x="3563888" y="471035"/>
            <a:ext cx="2160240" cy="2706414"/>
          </a:xfrm>
          <a:prstGeom prst="rect">
            <a:avLst/>
          </a:prstGeom>
        </p:spPr>
      </p:pic>
      <p:pic>
        <p:nvPicPr>
          <p:cNvPr id="6" name="Содержимое 5" descr="maxresdefault.jpg"/>
          <p:cNvPicPr>
            <a:picLocks noGrp="1" noChangeAspect="1"/>
          </p:cNvPicPr>
          <p:nvPr>
            <p:ph sz="half" idx="2"/>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81800" y="2924944"/>
            <a:ext cx="5331825" cy="313187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47664" y="2780929"/>
            <a:ext cx="5904656" cy="1446550"/>
          </a:xfrm>
          <a:prstGeom prst="rect">
            <a:avLst/>
          </a:prstGeom>
        </p:spPr>
        <p:txBody>
          <a:bodyPr wrap="square">
            <a:spAutoFit/>
          </a:bodyPr>
          <a:lstStyle/>
          <a:p>
            <a:pPr algn="ctr"/>
            <a:r>
              <a:rPr lang="ru-RU" sz="4400" dirty="0" smtClean="0">
                <a:solidFill>
                  <a:srgbClr val="0070C0"/>
                </a:solidFill>
                <a:latin typeface="Times New Roman" pitchFamily="18" charset="0"/>
                <a:cs typeface="Times New Roman" pitchFamily="18" charset="0"/>
              </a:rPr>
              <a:t>Средний возраст</a:t>
            </a:r>
            <a:r>
              <a:rPr lang="ru-RU" sz="4400" dirty="0">
                <a:solidFill>
                  <a:srgbClr val="0070C0"/>
                </a:solidFill>
                <a:latin typeface="Times New Roman" pitchFamily="18" charset="0"/>
                <a:cs typeface="Times New Roman" pitchFamily="18" charset="0"/>
              </a:rPr>
              <a:t/>
            </a:r>
            <a:br>
              <a:rPr lang="ru-RU" sz="4400" dirty="0">
                <a:solidFill>
                  <a:srgbClr val="0070C0"/>
                </a:solidFill>
                <a:latin typeface="Times New Roman" pitchFamily="18" charset="0"/>
                <a:cs typeface="Times New Roman" pitchFamily="18" charset="0"/>
              </a:rPr>
            </a:br>
            <a:r>
              <a:rPr lang="ru-RU" sz="4400" dirty="0" smtClean="0">
                <a:solidFill>
                  <a:srgbClr val="0070C0"/>
                </a:solidFill>
                <a:latin typeface="Times New Roman" pitchFamily="18" charset="0"/>
                <a:cs typeface="Times New Roman" pitchFamily="18" charset="0"/>
              </a:rPr>
              <a:t>(4-5 года)</a:t>
            </a:r>
            <a:endParaRPr lang="ru-RU" sz="4400"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99" y="908720"/>
            <a:ext cx="67183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405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476672"/>
            <a:ext cx="7344816" cy="1368152"/>
          </a:xfrm>
        </p:spPr>
        <p:txBody>
          <a:bodyPr/>
          <a:lstStyle/>
          <a:p>
            <a:pPr algn="ctr">
              <a:buNone/>
            </a:pPr>
            <a:r>
              <a:rPr lang="ru-RU" dirty="0" smtClean="0">
                <a:solidFill>
                  <a:srgbClr val="0070C0"/>
                </a:solidFill>
              </a:rPr>
              <a:t>Цель</a:t>
            </a:r>
            <a:endParaRPr lang="ru-RU" dirty="0">
              <a:solidFill>
                <a:srgbClr val="0070C0"/>
              </a:solidFill>
            </a:endParaRPr>
          </a:p>
        </p:txBody>
      </p:sp>
      <p:sp>
        <p:nvSpPr>
          <p:cNvPr id="1025" name="Rectangle 1"/>
          <p:cNvSpPr>
            <a:spLocks noChangeArrowheads="1"/>
          </p:cNvSpPr>
          <p:nvPr/>
        </p:nvSpPr>
        <p:spPr bwMode="auto">
          <a:xfrm>
            <a:off x="179512" y="1844824"/>
            <a:ext cx="864096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800" dirty="0">
                <a:solidFill>
                  <a:srgbClr val="000000"/>
                </a:solidFill>
                <a:latin typeface="Times New Roman" pitchFamily="18" charset="0"/>
                <a:ea typeface="Times New Roman" pitchFamily="18" charset="0"/>
                <a:cs typeface="Times New Roman" pitchFamily="18" charset="0"/>
              </a:rPr>
              <a:t>У</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чить </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замечать ошибки в использовании предметов; развивать наблюдательность, умение доказать правильность своего </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суждения </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611560" y="188640"/>
            <a:ext cx="7622232" cy="1143000"/>
          </a:xfrm>
        </p:spPr>
        <p:txBody>
          <a:bodyPr/>
          <a:lstStyle/>
          <a:p>
            <a:pPr marL="0" indent="0">
              <a:buNone/>
            </a:pPr>
            <a:r>
              <a:rPr lang="ru-RU" dirty="0" smtClean="0">
                <a:solidFill>
                  <a:srgbClr val="0070C0"/>
                </a:solidFill>
                <a:latin typeface="Times New Roman" pitchFamily="18" charset="0"/>
                <a:cs typeface="Times New Roman" pitchFamily="18" charset="0"/>
              </a:rPr>
              <a:t>Отобрать по материалу</a:t>
            </a:r>
            <a:endParaRPr lang="ru-RU" dirty="0">
              <a:solidFill>
                <a:srgbClr val="0070C0"/>
              </a:solidFill>
              <a:latin typeface="Times New Roman" pitchFamily="18" charset="0"/>
              <a:cs typeface="Times New Roman" pitchFamily="18" charset="0"/>
            </a:endParaRPr>
          </a:p>
        </p:txBody>
      </p:sp>
      <p:pic>
        <p:nvPicPr>
          <p:cNvPr id="4" name="Объект 3"/>
          <p:cNvPicPr>
            <a:picLocks noGrp="1" noChangeAspect="1"/>
          </p:cNvPicPr>
          <p:nvPr>
            <p:ph sz="quarter" idx="13"/>
          </p:nvPr>
        </p:nvPicPr>
        <p:blipFill>
          <a:blip r:embed="rId2" cstate="print">
            <a:extLst>
              <a:ext uri="{BEBA8EAE-BF5A-486C-A8C5-ECC9F3942E4B}">
                <a14:imgProps xmlns:a14="http://schemas.microsoft.com/office/drawing/2010/main">
                  <a14:imgLayer r:embed="rId3">
                    <a14:imgEffect>
                      <a14:backgroundRemoval t="373" b="100000" l="6584" r="89938"/>
                    </a14:imgEffect>
                  </a14:imgLayer>
                </a14:imgProps>
              </a:ext>
              <a:ext uri="{28A0092B-C50C-407E-A947-70E740481C1C}">
                <a14:useLocalDpi xmlns:a14="http://schemas.microsoft.com/office/drawing/2010/main" val="0"/>
              </a:ext>
            </a:extLst>
          </a:blip>
          <a:stretch>
            <a:fillRect/>
          </a:stretch>
        </p:blipFill>
        <p:spPr>
          <a:xfrm>
            <a:off x="179513" y="1988840"/>
            <a:ext cx="2828259" cy="2828259"/>
          </a:xfrm>
        </p:spPr>
      </p:pic>
      <p:pic>
        <p:nvPicPr>
          <p:cNvPr id="2" name="Рисунок 1"/>
          <p:cNvPicPr>
            <a:picLocks noChangeAspect="1"/>
          </p:cNvPicPr>
          <p:nvPr/>
        </p:nvPicPr>
        <p:blipFill>
          <a:blip r:embed="rId4" cstate="print">
            <a:extLst>
              <a:ext uri="{BEBA8EAE-BF5A-486C-A8C5-ECC9F3942E4B}">
                <a14:imgProps xmlns:a14="http://schemas.microsoft.com/office/drawing/2010/main">
                  <a14:imgLayer r:embed="rId5">
                    <a14:imgEffect>
                      <a14:backgroundRemoval t="0" b="99000" l="10000" r="100000"/>
                    </a14:imgEffect>
                  </a14:imgLayer>
                </a14:imgProps>
              </a:ext>
              <a:ext uri="{28A0092B-C50C-407E-A947-70E740481C1C}">
                <a14:useLocalDpi xmlns:a14="http://schemas.microsoft.com/office/drawing/2010/main" val="0"/>
              </a:ext>
            </a:extLst>
          </a:blip>
          <a:stretch>
            <a:fillRect/>
          </a:stretch>
        </p:blipFill>
        <p:spPr>
          <a:xfrm>
            <a:off x="5724128" y="1988840"/>
            <a:ext cx="2736304" cy="2736304"/>
          </a:xfrm>
          <a:prstGeom prst="rect">
            <a:avLst/>
          </a:prstGeom>
        </p:spPr>
      </p:pic>
      <p:pic>
        <p:nvPicPr>
          <p:cNvPr id="6" name="Объект 5"/>
          <p:cNvPicPr>
            <a:picLocks noGrp="1" noChangeAspect="1"/>
          </p:cNvPicPr>
          <p:nvPr>
            <p:ph sz="quarter" idx="14"/>
          </p:nvPr>
        </p:nvPicPr>
        <p:blipFill>
          <a:blip r:embed="rId6" cstate="print">
            <a:extLst>
              <a:ext uri="{BEBA8EAE-BF5A-486C-A8C5-ECC9F3942E4B}">
                <a14:imgProps xmlns:a14="http://schemas.microsoft.com/office/drawing/2010/main">
                  <a14:imgLayer r:embed="rId7">
                    <a14:imgEffect>
                      <a14:backgroundRemoval t="0" b="99296" l="10000" r="90000"/>
                    </a14:imgEffect>
                  </a14:imgLayer>
                </a14:imgProps>
              </a:ext>
              <a:ext uri="{28A0092B-C50C-407E-A947-70E740481C1C}">
                <a14:useLocalDpi xmlns:a14="http://schemas.microsoft.com/office/drawing/2010/main" val="0"/>
              </a:ext>
            </a:extLst>
          </a:blip>
          <a:stretch>
            <a:fillRect/>
          </a:stretch>
        </p:blipFill>
        <p:spPr>
          <a:xfrm>
            <a:off x="2754486" y="2281640"/>
            <a:ext cx="3346450" cy="244350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476672"/>
            <a:ext cx="8568952" cy="936104"/>
          </a:xfrm>
        </p:spPr>
        <p:txBody>
          <a:bodyPr/>
          <a:lstStyle/>
          <a:p>
            <a:pPr marL="0" indent="0" algn="ctr">
              <a:buNone/>
            </a:pPr>
            <a:r>
              <a:rPr lang="ru-RU" dirty="0" smtClean="0">
                <a:solidFill>
                  <a:srgbClr val="0070C0"/>
                </a:solidFill>
              </a:rPr>
              <a:t>По </a:t>
            </a:r>
            <a:r>
              <a:rPr lang="ru-RU" dirty="0" smtClean="0">
                <a:solidFill>
                  <a:srgbClr val="0070C0"/>
                </a:solidFill>
              </a:rPr>
              <a:t>материалу</a:t>
            </a:r>
            <a:endParaRPr lang="ru-RU" dirty="0">
              <a:solidFill>
                <a:srgbClr val="0070C0"/>
              </a:solidFill>
            </a:endParaRPr>
          </a:p>
        </p:txBody>
      </p:sp>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2674431" y="4797152"/>
            <a:ext cx="4572000" cy="1438275"/>
          </a:xfrm>
          <a:prstGeom prst="rect">
            <a:avLst/>
          </a:prstGeom>
        </p:spPr>
      </p:pic>
      <p:pic>
        <p:nvPicPr>
          <p:cNvPr id="8" name="Рисунок 7"/>
          <p:cNvPicPr>
            <a:picLocks noChangeAspect="1"/>
          </p:cNvPicPr>
          <p:nvPr/>
        </p:nvPicPr>
        <p:blipFill rotWithShape="1">
          <a:blip r:embed="rId4" cstate="print">
            <a:duotone>
              <a:prstClr val="black"/>
              <a:srgbClr val="00B0F0">
                <a:tint val="45000"/>
                <a:satMod val="400000"/>
              </a:srgbClr>
            </a:duotone>
            <a:extLst>
              <a:ext uri="{BEBA8EAE-BF5A-486C-A8C5-ECC9F3942E4B}">
                <a14:imgProps xmlns:a14="http://schemas.microsoft.com/office/drawing/2010/main">
                  <a14:imgLayer r:embed="rId5">
                    <a14:imgEffect>
                      <a14:backgroundRemoval t="0" b="91284" l="11621" r="99541">
                        <a14:foregroundMark x1="31804" y1="56575" x2="31804" y2="56575"/>
                        <a14:foregroundMark x1="36391" y1="60856" x2="36391" y2="60856"/>
                        <a14:foregroundMark x1="39602" y1="65902" x2="39602" y2="65902"/>
                        <a14:foregroundMark x1="45260" y1="71713" x2="45260" y2="71713"/>
                        <a14:foregroundMark x1="99541" y1="85015" x2="99541" y2="85015"/>
                        <a14:backgroundMark x1="32569" y1="55657" x2="32569" y2="55657"/>
                        <a14:backgroundMark x1="38532" y1="58410" x2="38532" y2="58410"/>
                        <a14:backgroundMark x1="42966" y1="62385" x2="42966" y2="62385"/>
                        <a14:backgroundMark x1="46483" y1="68196" x2="46483" y2="68196"/>
                        <a14:backgroundMark x1="50612" y1="61009" x2="50612" y2="61009"/>
                        <a14:backgroundMark x1="53670" y1="74771" x2="53670" y2="74771"/>
                        <a14:backgroundMark x1="45719" y1="76300" x2="45719" y2="76300"/>
                        <a14:backgroundMark x1="44954" y1="77676" x2="44954" y2="77676"/>
                        <a14:backgroundMark x1="50765" y1="81957" x2="50765" y2="81957"/>
                        <a14:backgroundMark x1="68960" y1="77064" x2="68960" y2="77064"/>
                        <a14:backgroundMark x1="66514" y1="64373" x2="66514" y2="64373"/>
                        <a14:backgroundMark x1="49847" y1="9174" x2="49847" y2="9174"/>
                        <a14:backgroundMark x1="55199" y1="10703" x2="55199" y2="10703"/>
                        <a14:backgroundMark x1="60092" y1="11621" x2="60092" y2="11621"/>
                        <a14:backgroundMark x1="64985" y1="11621" x2="64985" y2="11621"/>
                        <a14:backgroundMark x1="69725" y1="11621" x2="69725" y2="11621"/>
                        <a14:backgroundMark x1="33945" y1="69266" x2="33945" y2="69266"/>
                        <a14:backgroundMark x1="82569" y1="69878" x2="82569" y2="69878"/>
                        <a14:backgroundMark x1="77676" y1="72783" x2="77676" y2="72783"/>
                        <a14:backgroundMark x1="76606" y1="77982" x2="76606" y2="77982"/>
                        <a14:backgroundMark x1="77064" y1="80581" x2="77064" y2="80581"/>
                        <a14:backgroundMark x1="78746" y1="84862" x2="78746" y2="84862"/>
                        <a14:backgroundMark x1="71865" y1="86086" x2="71865" y2="86086"/>
                        <a14:backgroundMark x1="69419" y1="88991" x2="69419" y2="88991"/>
                        <a14:backgroundMark x1="77064" y1="54281" x2="77064" y2="54281"/>
                        <a14:backgroundMark x1="78746" y1="54281" x2="78746" y2="54281"/>
                        <a14:backgroundMark x1="81651" y1="59633" x2="81651" y2="59633"/>
                        <a14:backgroundMark x1="81193" y1="63914" x2="81193" y2="63914"/>
                        <a14:backgroundMark x1="73089" y1="60550" x2="73089" y2="60550"/>
                        <a14:backgroundMark x1="67431" y1="73242" x2="67431" y2="73242"/>
                        <a14:backgroundMark x1="55046" y1="76606" x2="55046" y2="76606"/>
                        <a14:backgroundMark x1="38379" y1="79664" x2="38379" y2="79664"/>
                        <a14:backgroundMark x1="32569" y1="66820" x2="32569" y2="66820"/>
                        <a14:backgroundMark x1="32722" y1="59633" x2="32722" y2="59633"/>
                      </a14:backgroundRemoval>
                    </a14:imgEffect>
                  </a14:imgLayer>
                </a14:imgProps>
              </a:ext>
              <a:ext uri="{28A0092B-C50C-407E-A947-70E740481C1C}">
                <a14:useLocalDpi xmlns:a14="http://schemas.microsoft.com/office/drawing/2010/main" val="0"/>
              </a:ext>
            </a:extLst>
          </a:blip>
          <a:srcRect l="15527" r="17084" b="9542"/>
          <a:stretch/>
        </p:blipFill>
        <p:spPr>
          <a:xfrm>
            <a:off x="6660232" y="1706049"/>
            <a:ext cx="2088232" cy="2803071"/>
          </a:xfrm>
          <a:prstGeom prst="rect">
            <a:avLst/>
          </a:prstGeom>
        </p:spPr>
      </p:pic>
      <p:pic>
        <p:nvPicPr>
          <p:cNvPr id="9" name="Рисунок 8"/>
          <p:cNvPicPr>
            <a:picLocks noChangeAspect="1"/>
          </p:cNvPicPr>
          <p:nvPr/>
        </p:nvPicPr>
        <p:blipFill>
          <a:blip r:embed="rId6" cstate="print">
            <a:extLst>
              <a:ext uri="{BEBA8EAE-BF5A-486C-A8C5-ECC9F3942E4B}">
                <a14:imgProps xmlns:a14="http://schemas.microsoft.com/office/drawing/2010/main">
                  <a14:imgLayer r:embed="rId7">
                    <a14:imgEffect>
                      <a14:backgroundRemoval t="8372" b="99070" l="1395" r="99535"/>
                    </a14:imgEffect>
                  </a14:imgLayer>
                </a14:imgProps>
              </a:ext>
              <a:ext uri="{28A0092B-C50C-407E-A947-70E740481C1C}">
                <a14:useLocalDpi xmlns:a14="http://schemas.microsoft.com/office/drawing/2010/main" val="0"/>
              </a:ext>
            </a:extLst>
          </a:blip>
          <a:stretch>
            <a:fillRect/>
          </a:stretch>
        </p:blipFill>
        <p:spPr>
          <a:xfrm>
            <a:off x="2987824" y="1272774"/>
            <a:ext cx="3240360" cy="3240360"/>
          </a:xfrm>
          <a:prstGeom prst="rect">
            <a:avLst/>
          </a:prstGeom>
        </p:spPr>
      </p:pic>
      <p:pic>
        <p:nvPicPr>
          <p:cNvPr id="2" name="Рисунок 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0" y="1706049"/>
            <a:ext cx="3140968" cy="3140968"/>
          </a:xfrm>
          <a:prstGeom prst="rect">
            <a:avLst/>
          </a:prstGeom>
        </p:spPr>
      </p:pic>
    </p:spTree>
    <p:extLst>
      <p:ext uri="{BB962C8B-B14F-4D97-AF65-F5344CB8AC3E}">
        <p14:creationId xmlns:p14="http://schemas.microsoft.com/office/powerpoint/2010/main" val="31356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9"/>
                                        </p:tgtEl>
                                        <p:attrNameLst>
                                          <p:attrName>r</p:attrName>
                                        </p:attrNameLst>
                                      </p:cBhvr>
                                    </p:animRot>
                                    <p:animRot by="-240000">
                                      <p:cBhvr>
                                        <p:cTn id="15" dur="200" fill="hold">
                                          <p:stCondLst>
                                            <p:cond delay="200"/>
                                          </p:stCondLst>
                                        </p:cTn>
                                        <p:tgtEl>
                                          <p:spTgt spid="9"/>
                                        </p:tgtEl>
                                        <p:attrNameLst>
                                          <p:attrName>r</p:attrName>
                                        </p:attrNameLst>
                                      </p:cBhvr>
                                    </p:animRot>
                                    <p:animRot by="240000">
                                      <p:cBhvr>
                                        <p:cTn id="16" dur="200" fill="hold">
                                          <p:stCondLst>
                                            <p:cond delay="400"/>
                                          </p:stCondLst>
                                        </p:cTn>
                                        <p:tgtEl>
                                          <p:spTgt spid="9"/>
                                        </p:tgtEl>
                                        <p:attrNameLst>
                                          <p:attrName>r</p:attrName>
                                        </p:attrNameLst>
                                      </p:cBhvr>
                                    </p:animRot>
                                    <p:animRot by="-240000">
                                      <p:cBhvr>
                                        <p:cTn id="17" dur="200" fill="hold">
                                          <p:stCondLst>
                                            <p:cond delay="600"/>
                                          </p:stCondLst>
                                        </p:cTn>
                                        <p:tgtEl>
                                          <p:spTgt spid="9"/>
                                        </p:tgtEl>
                                        <p:attrNameLst>
                                          <p:attrName>r</p:attrName>
                                        </p:attrNameLst>
                                      </p:cBhvr>
                                    </p:animRot>
                                    <p:animRot by="120000">
                                      <p:cBhvr>
                                        <p:cTn id="18" dur="200" fill="hold">
                                          <p:stCondLst>
                                            <p:cond delay="800"/>
                                          </p:stCondLst>
                                        </p:cTn>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476672"/>
            <a:ext cx="8568952" cy="936104"/>
          </a:xfrm>
        </p:spPr>
        <p:txBody>
          <a:bodyPr/>
          <a:lstStyle/>
          <a:p>
            <a:pPr marL="0" indent="0" algn="ctr">
              <a:buNone/>
            </a:pPr>
            <a:r>
              <a:rPr lang="ru-RU" dirty="0" smtClean="0">
                <a:solidFill>
                  <a:srgbClr val="0070C0"/>
                </a:solidFill>
              </a:rPr>
              <a:t>По </a:t>
            </a:r>
            <a:r>
              <a:rPr lang="ru-RU" dirty="0" smtClean="0">
                <a:solidFill>
                  <a:srgbClr val="0070C0"/>
                </a:solidFill>
              </a:rPr>
              <a:t>назначению</a:t>
            </a:r>
            <a:endParaRPr lang="ru-RU" dirty="0">
              <a:solidFill>
                <a:srgbClr val="0070C0"/>
              </a:solidFill>
            </a:endParaRPr>
          </a:p>
        </p:txBody>
      </p:sp>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2674431" y="4797152"/>
            <a:ext cx="4572000" cy="1438275"/>
          </a:xfrm>
          <a:prstGeom prst="rect">
            <a:avLst/>
          </a:prstGeom>
        </p:spPr>
      </p:pic>
      <p:pic>
        <p:nvPicPr>
          <p:cNvPr id="8" name="Рисунок 7"/>
          <p:cNvPicPr>
            <a:picLocks noChangeAspect="1"/>
          </p:cNvPicPr>
          <p:nvPr/>
        </p:nvPicPr>
        <p:blipFill rotWithShape="1">
          <a:blip r:embed="rId4" cstate="print">
            <a:duotone>
              <a:prstClr val="black"/>
              <a:srgbClr val="00B0F0">
                <a:tint val="45000"/>
                <a:satMod val="400000"/>
              </a:srgbClr>
            </a:duotone>
            <a:extLst>
              <a:ext uri="{BEBA8EAE-BF5A-486C-A8C5-ECC9F3942E4B}">
                <a14:imgProps xmlns:a14="http://schemas.microsoft.com/office/drawing/2010/main">
                  <a14:imgLayer r:embed="rId5">
                    <a14:imgEffect>
                      <a14:backgroundRemoval t="0" b="91284" l="11621" r="99541">
                        <a14:foregroundMark x1="31804" y1="56575" x2="31804" y2="56575"/>
                        <a14:foregroundMark x1="36391" y1="60856" x2="36391" y2="60856"/>
                        <a14:foregroundMark x1="39602" y1="65902" x2="39602" y2="65902"/>
                        <a14:foregroundMark x1="45260" y1="71713" x2="45260" y2="71713"/>
                        <a14:foregroundMark x1="99541" y1="85015" x2="99541" y2="85015"/>
                        <a14:backgroundMark x1="32569" y1="55657" x2="32569" y2="55657"/>
                        <a14:backgroundMark x1="38532" y1="58410" x2="38532" y2="58410"/>
                        <a14:backgroundMark x1="42966" y1="62385" x2="42966" y2="62385"/>
                        <a14:backgroundMark x1="46483" y1="68196" x2="46483" y2="68196"/>
                        <a14:backgroundMark x1="50612" y1="61009" x2="50612" y2="61009"/>
                        <a14:backgroundMark x1="53670" y1="74771" x2="53670" y2="74771"/>
                        <a14:backgroundMark x1="45719" y1="76300" x2="45719" y2="76300"/>
                        <a14:backgroundMark x1="44954" y1="77676" x2="44954" y2="77676"/>
                        <a14:backgroundMark x1="50765" y1="81957" x2="50765" y2="81957"/>
                        <a14:backgroundMark x1="68960" y1="77064" x2="68960" y2="77064"/>
                        <a14:backgroundMark x1="66514" y1="64373" x2="66514" y2="64373"/>
                        <a14:backgroundMark x1="49847" y1="9174" x2="49847" y2="9174"/>
                        <a14:backgroundMark x1="55199" y1="10703" x2="55199" y2="10703"/>
                        <a14:backgroundMark x1="60092" y1="11621" x2="60092" y2="11621"/>
                        <a14:backgroundMark x1="64985" y1="11621" x2="64985" y2="11621"/>
                        <a14:backgroundMark x1="69725" y1="11621" x2="69725" y2="11621"/>
                        <a14:backgroundMark x1="33945" y1="69266" x2="33945" y2="69266"/>
                        <a14:backgroundMark x1="82569" y1="69878" x2="82569" y2="69878"/>
                        <a14:backgroundMark x1="77676" y1="72783" x2="77676" y2="72783"/>
                        <a14:backgroundMark x1="76606" y1="77982" x2="76606" y2="77982"/>
                        <a14:backgroundMark x1="77064" y1="80581" x2="77064" y2="80581"/>
                        <a14:backgroundMark x1="78746" y1="84862" x2="78746" y2="84862"/>
                        <a14:backgroundMark x1="71865" y1="86086" x2="71865" y2="86086"/>
                        <a14:backgroundMark x1="69419" y1="88991" x2="69419" y2="88991"/>
                        <a14:backgroundMark x1="77064" y1="54281" x2="77064" y2="54281"/>
                        <a14:backgroundMark x1="78746" y1="54281" x2="78746" y2="54281"/>
                        <a14:backgroundMark x1="81651" y1="59633" x2="81651" y2="59633"/>
                        <a14:backgroundMark x1="81193" y1="63914" x2="81193" y2="63914"/>
                        <a14:backgroundMark x1="73089" y1="60550" x2="73089" y2="60550"/>
                        <a14:backgroundMark x1="67431" y1="73242" x2="67431" y2="73242"/>
                        <a14:backgroundMark x1="55046" y1="76606" x2="55046" y2="76606"/>
                        <a14:backgroundMark x1="38379" y1="79664" x2="38379" y2="79664"/>
                        <a14:backgroundMark x1="32569" y1="66820" x2="32569" y2="66820"/>
                        <a14:backgroundMark x1="32722" y1="59633" x2="32722" y2="59633"/>
                      </a14:backgroundRemoval>
                    </a14:imgEffect>
                  </a14:imgLayer>
                </a14:imgProps>
              </a:ext>
              <a:ext uri="{28A0092B-C50C-407E-A947-70E740481C1C}">
                <a14:useLocalDpi xmlns:a14="http://schemas.microsoft.com/office/drawing/2010/main" val="0"/>
              </a:ext>
            </a:extLst>
          </a:blip>
          <a:srcRect l="15527" r="17084" b="9542"/>
          <a:stretch/>
        </p:blipFill>
        <p:spPr>
          <a:xfrm>
            <a:off x="6660232" y="1706049"/>
            <a:ext cx="2088232" cy="2803071"/>
          </a:xfrm>
          <a:prstGeom prst="rect">
            <a:avLst/>
          </a:prstGeom>
        </p:spPr>
      </p:pic>
      <p:pic>
        <p:nvPicPr>
          <p:cNvPr id="9" name="Рисунок 8"/>
          <p:cNvPicPr>
            <a:picLocks noChangeAspect="1"/>
          </p:cNvPicPr>
          <p:nvPr/>
        </p:nvPicPr>
        <p:blipFill>
          <a:blip r:embed="rId6" cstate="print">
            <a:extLst>
              <a:ext uri="{BEBA8EAE-BF5A-486C-A8C5-ECC9F3942E4B}">
                <a14:imgProps xmlns:a14="http://schemas.microsoft.com/office/drawing/2010/main">
                  <a14:imgLayer r:embed="rId7">
                    <a14:imgEffect>
                      <a14:backgroundRemoval t="8372" b="99070" l="1395" r="99535"/>
                    </a14:imgEffect>
                  </a14:imgLayer>
                </a14:imgProps>
              </a:ext>
              <a:ext uri="{28A0092B-C50C-407E-A947-70E740481C1C}">
                <a14:useLocalDpi xmlns:a14="http://schemas.microsoft.com/office/drawing/2010/main" val="0"/>
              </a:ext>
            </a:extLst>
          </a:blip>
          <a:stretch>
            <a:fillRect/>
          </a:stretch>
        </p:blipFill>
        <p:spPr>
          <a:xfrm>
            <a:off x="2987824" y="1272774"/>
            <a:ext cx="3240360" cy="3240360"/>
          </a:xfrm>
          <a:prstGeom prst="rect">
            <a:avLst/>
          </a:prstGeom>
        </p:spPr>
      </p:pic>
      <p:pic>
        <p:nvPicPr>
          <p:cNvPr id="2" name="Рисунок 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0" y="1706049"/>
            <a:ext cx="3140968" cy="3140968"/>
          </a:xfrm>
          <a:prstGeom prst="rect">
            <a:avLst/>
          </a:prstGeom>
        </p:spPr>
      </p:pic>
    </p:spTree>
    <p:extLst>
      <p:ext uri="{BB962C8B-B14F-4D97-AF65-F5344CB8AC3E}">
        <p14:creationId xmlns:p14="http://schemas.microsoft.com/office/powerpoint/2010/main" val="16067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9"/>
                                        </p:tgtEl>
                                        <p:attrNameLst>
                                          <p:attrName>r</p:attrName>
                                        </p:attrNameLst>
                                      </p:cBhvr>
                                    </p:animRot>
                                    <p:animRot by="-240000">
                                      <p:cBhvr>
                                        <p:cTn id="15" dur="200" fill="hold">
                                          <p:stCondLst>
                                            <p:cond delay="200"/>
                                          </p:stCondLst>
                                        </p:cTn>
                                        <p:tgtEl>
                                          <p:spTgt spid="9"/>
                                        </p:tgtEl>
                                        <p:attrNameLst>
                                          <p:attrName>r</p:attrName>
                                        </p:attrNameLst>
                                      </p:cBhvr>
                                    </p:animRot>
                                    <p:animRot by="240000">
                                      <p:cBhvr>
                                        <p:cTn id="16" dur="200" fill="hold">
                                          <p:stCondLst>
                                            <p:cond delay="400"/>
                                          </p:stCondLst>
                                        </p:cTn>
                                        <p:tgtEl>
                                          <p:spTgt spid="9"/>
                                        </p:tgtEl>
                                        <p:attrNameLst>
                                          <p:attrName>r</p:attrName>
                                        </p:attrNameLst>
                                      </p:cBhvr>
                                    </p:animRot>
                                    <p:animRot by="-240000">
                                      <p:cBhvr>
                                        <p:cTn id="17" dur="200" fill="hold">
                                          <p:stCondLst>
                                            <p:cond delay="600"/>
                                          </p:stCondLst>
                                        </p:cTn>
                                        <p:tgtEl>
                                          <p:spTgt spid="9"/>
                                        </p:tgtEl>
                                        <p:attrNameLst>
                                          <p:attrName>r</p:attrName>
                                        </p:attrNameLst>
                                      </p:cBhvr>
                                    </p:animRot>
                                    <p:animRot by="120000">
                                      <p:cBhvr>
                                        <p:cTn id="18" dur="200" fill="hold">
                                          <p:stCondLst>
                                            <p:cond delay="800"/>
                                          </p:stCondLst>
                                        </p:cTn>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3105835"/>
            <a:ext cx="4572000" cy="1446550"/>
          </a:xfrm>
          <a:prstGeom prst="rect">
            <a:avLst/>
          </a:prstGeom>
        </p:spPr>
        <p:txBody>
          <a:bodyPr>
            <a:spAutoFit/>
          </a:bodyPr>
          <a:lstStyle/>
          <a:p>
            <a:pPr algn="ctr"/>
            <a:r>
              <a:rPr lang="ru-RU" sz="4400" dirty="0" smtClean="0">
                <a:solidFill>
                  <a:srgbClr val="0070C0"/>
                </a:solidFill>
                <a:latin typeface="Times New Roman" pitchFamily="18" charset="0"/>
                <a:cs typeface="Times New Roman" pitchFamily="18" charset="0"/>
              </a:rPr>
              <a:t>Старший возраст </a:t>
            </a:r>
            <a:br>
              <a:rPr lang="ru-RU" sz="4400" dirty="0" smtClean="0">
                <a:solidFill>
                  <a:srgbClr val="0070C0"/>
                </a:solidFill>
                <a:latin typeface="Times New Roman" pitchFamily="18" charset="0"/>
                <a:cs typeface="Times New Roman" pitchFamily="18" charset="0"/>
              </a:rPr>
            </a:br>
            <a:r>
              <a:rPr lang="ru-RU" sz="4400" dirty="0" smtClean="0">
                <a:solidFill>
                  <a:srgbClr val="0070C0"/>
                </a:solidFill>
                <a:latin typeface="Times New Roman" pitchFamily="18" charset="0"/>
                <a:cs typeface="Times New Roman" pitchFamily="18" charset="0"/>
              </a:rPr>
              <a:t>(5-7года)</a:t>
            </a:r>
            <a:endParaRPr lang="ru-RU" sz="4400"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99" y="908720"/>
            <a:ext cx="67183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751344"/>
            <a:ext cx="8064896" cy="4247317"/>
          </a:xfrm>
          <a:prstGeom prst="rect">
            <a:avLst/>
          </a:prstGeom>
        </p:spPr>
        <p:txBody>
          <a:bodyPr wrap="square">
            <a:spAutoFit/>
          </a:bodyPr>
          <a:lstStyle/>
          <a:p>
            <a:r>
              <a:rPr lang="ru-RU" dirty="0"/>
              <a:t/>
            </a:r>
            <a:br>
              <a:rPr lang="ru-RU" dirty="0"/>
            </a:br>
            <a:r>
              <a:rPr lang="ru-RU" sz="2800" dirty="0" smtClean="0">
                <a:latin typeface="Times New Roman" pitchFamily="18" charset="0"/>
                <a:cs typeface="Times New Roman" pitchFamily="18" charset="0"/>
              </a:rPr>
              <a:t>Актуальность </a:t>
            </a:r>
            <a:r>
              <a:rPr lang="ru-RU" sz="2800" dirty="0" smtClean="0">
                <a:latin typeface="Times New Roman" pitchFamily="18" charset="0"/>
                <a:cs typeface="Times New Roman" pitchFamily="18" charset="0"/>
              </a:rPr>
              <a:t> мультимедийных развивающих игр </a:t>
            </a:r>
            <a:r>
              <a:rPr lang="ru-RU" sz="2800" dirty="0" smtClean="0">
                <a:latin typeface="Times New Roman" pitchFamily="18" charset="0"/>
                <a:cs typeface="Times New Roman" pitchFamily="18" charset="0"/>
              </a:rPr>
              <a:t>обусловлена тем, что познавательное развитие является  одним  из  важных  этапов по развитию логики, мышления у детей дошкольного возраста. </a:t>
            </a:r>
            <a:r>
              <a:rPr lang="ru-RU" sz="2800" dirty="0" smtClean="0">
                <a:latin typeface="Times New Roman" pitchFamily="18" charset="0"/>
                <a:cs typeface="Times New Roman" pitchFamily="18" charset="0"/>
              </a:rPr>
              <a:t>Игры представляют </a:t>
            </a:r>
            <a:r>
              <a:rPr lang="ru-RU" sz="2800" dirty="0" smtClean="0">
                <a:latin typeface="Times New Roman" pitchFamily="18" charset="0"/>
                <a:cs typeface="Times New Roman" pitchFamily="18" charset="0"/>
              </a:rPr>
              <a:t>собой многоплановое, сложное педагогическое явление, </a:t>
            </a:r>
            <a:r>
              <a:rPr lang="ru-RU" sz="2800" dirty="0" smtClean="0">
                <a:latin typeface="Times New Roman" pitchFamily="18" charset="0"/>
                <a:cs typeface="Times New Roman" pitchFamily="18" charset="0"/>
              </a:rPr>
              <a:t> являются </a:t>
            </a:r>
            <a:r>
              <a:rPr lang="ru-RU" sz="2800" dirty="0" smtClean="0">
                <a:latin typeface="Times New Roman" pitchFamily="18" charset="0"/>
                <a:cs typeface="Times New Roman" pitchFamily="18" charset="0"/>
              </a:rPr>
              <a:t>и игровым методом обучения детей, и самостоятельной игровой деятельностью, и средством всестороннего развития и воспитания личности ребенка.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87700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88640"/>
            <a:ext cx="6048672" cy="1080120"/>
          </a:xfrm>
        </p:spPr>
        <p:txBody>
          <a:bodyPr/>
          <a:lstStyle/>
          <a:p>
            <a:pPr algn="ctr">
              <a:buNone/>
            </a:pPr>
            <a:r>
              <a:rPr lang="ru-RU" sz="4400" dirty="0" smtClean="0">
                <a:solidFill>
                  <a:srgbClr val="0070C0"/>
                </a:solidFill>
                <a:latin typeface="Times New Roman" pitchFamily="18" charset="0"/>
                <a:cs typeface="Times New Roman" pitchFamily="18" charset="0"/>
              </a:rPr>
              <a:t>Цель</a:t>
            </a:r>
            <a:endParaRPr lang="ru-RU" sz="4400" dirty="0">
              <a:solidFill>
                <a:srgbClr val="0070C0"/>
              </a:solidFill>
              <a:latin typeface="Times New Roman" pitchFamily="18" charset="0"/>
              <a:cs typeface="Times New Roman" pitchFamily="18" charset="0"/>
            </a:endParaRPr>
          </a:p>
        </p:txBody>
      </p:sp>
      <p:sp>
        <p:nvSpPr>
          <p:cNvPr id="4" name="Текст 3"/>
          <p:cNvSpPr>
            <a:spLocks noGrp="1"/>
          </p:cNvSpPr>
          <p:nvPr>
            <p:ph type="body" idx="1"/>
          </p:nvPr>
        </p:nvSpPr>
        <p:spPr>
          <a:xfrm>
            <a:off x="611560" y="1340768"/>
            <a:ext cx="8136904" cy="4896544"/>
          </a:xfrm>
        </p:spPr>
        <p:txBody>
          <a:bodyPr>
            <a:normAutofit fontScale="25000" lnSpcReduction="20000"/>
          </a:bodyPr>
          <a:lstStyle/>
          <a:p>
            <a:pPr algn="l"/>
            <a:r>
              <a:rPr lang="ru-RU" sz="11200" dirty="0" smtClean="0">
                <a:solidFill>
                  <a:schemeClr val="tx1"/>
                </a:solidFill>
                <a:latin typeface="Times New Roman" pitchFamily="18" charset="0"/>
                <a:cs typeface="Times New Roman" pitchFamily="18" charset="0"/>
              </a:rPr>
              <a:t>-Развивать словесно-логическое мышление, умение классифицировать, сравнивать, обобщать, устанавливать причинно-следственные, пространственно-временные, логические связи.</a:t>
            </a:r>
            <a:br>
              <a:rPr lang="ru-RU" sz="11200" dirty="0" smtClean="0">
                <a:solidFill>
                  <a:schemeClr val="tx1"/>
                </a:solidFill>
                <a:latin typeface="Times New Roman" pitchFamily="18" charset="0"/>
                <a:cs typeface="Times New Roman" pitchFamily="18" charset="0"/>
              </a:rPr>
            </a:br>
            <a:r>
              <a:rPr lang="ru-RU" sz="11200" dirty="0" smtClean="0">
                <a:solidFill>
                  <a:schemeClr val="tx1"/>
                </a:solidFill>
                <a:latin typeface="Times New Roman" pitchFamily="18" charset="0"/>
                <a:cs typeface="Times New Roman" pitchFamily="18" charset="0"/>
              </a:rPr>
              <a:t/>
            </a:r>
            <a:br>
              <a:rPr lang="ru-RU" sz="11200" dirty="0" smtClean="0">
                <a:solidFill>
                  <a:schemeClr val="tx1"/>
                </a:solidFill>
                <a:latin typeface="Times New Roman" pitchFamily="18" charset="0"/>
                <a:cs typeface="Times New Roman" pitchFamily="18" charset="0"/>
              </a:rPr>
            </a:br>
            <a:r>
              <a:rPr lang="ru-RU" sz="11200" dirty="0" smtClean="0">
                <a:solidFill>
                  <a:schemeClr val="tx1"/>
                </a:solidFill>
                <a:latin typeface="Times New Roman" pitchFamily="18" charset="0"/>
                <a:cs typeface="Times New Roman" pitchFamily="18" charset="0"/>
              </a:rPr>
              <a:t>-Развивать зрительное восприятие.</a:t>
            </a:r>
            <a:br>
              <a:rPr lang="ru-RU" sz="11200" dirty="0" smtClean="0">
                <a:solidFill>
                  <a:schemeClr val="tx1"/>
                </a:solidFill>
                <a:latin typeface="Times New Roman" pitchFamily="18" charset="0"/>
                <a:cs typeface="Times New Roman" pitchFamily="18" charset="0"/>
              </a:rPr>
            </a:br>
            <a:r>
              <a:rPr lang="ru-RU" sz="11200" dirty="0" smtClean="0">
                <a:solidFill>
                  <a:schemeClr val="tx1"/>
                </a:solidFill>
                <a:latin typeface="Times New Roman" pitchFamily="18" charset="0"/>
                <a:cs typeface="Times New Roman" pitchFamily="18" charset="0"/>
              </a:rPr>
              <a:t/>
            </a:r>
            <a:br>
              <a:rPr lang="ru-RU" sz="11200" dirty="0" smtClean="0">
                <a:solidFill>
                  <a:schemeClr val="tx1"/>
                </a:solidFill>
                <a:latin typeface="Times New Roman" pitchFamily="18" charset="0"/>
                <a:cs typeface="Times New Roman" pitchFamily="18" charset="0"/>
              </a:rPr>
            </a:br>
            <a:r>
              <a:rPr lang="ru-RU" sz="11200" dirty="0" smtClean="0">
                <a:solidFill>
                  <a:schemeClr val="tx1"/>
                </a:solidFill>
                <a:latin typeface="Times New Roman" pitchFamily="18" charset="0"/>
                <a:cs typeface="Times New Roman" pitchFamily="18" charset="0"/>
              </a:rPr>
              <a:t>-Развивать монологическую и диалогическую речь.</a:t>
            </a:r>
            <a:br>
              <a:rPr lang="ru-RU" sz="11200" dirty="0" smtClean="0">
                <a:solidFill>
                  <a:schemeClr val="tx1"/>
                </a:solidFill>
                <a:latin typeface="Times New Roman" pitchFamily="18" charset="0"/>
                <a:cs typeface="Times New Roman" pitchFamily="18" charset="0"/>
              </a:rPr>
            </a:br>
            <a:r>
              <a:rPr lang="ru-RU" sz="11200" dirty="0" smtClean="0">
                <a:solidFill>
                  <a:schemeClr val="tx1"/>
                </a:solidFill>
                <a:latin typeface="Times New Roman" pitchFamily="18" charset="0"/>
                <a:cs typeface="Times New Roman" pitchFamily="18" charset="0"/>
              </a:rPr>
              <a:t/>
            </a:r>
            <a:br>
              <a:rPr lang="ru-RU" sz="11200" dirty="0" smtClean="0">
                <a:solidFill>
                  <a:schemeClr val="tx1"/>
                </a:solidFill>
                <a:latin typeface="Times New Roman" pitchFamily="18" charset="0"/>
                <a:cs typeface="Times New Roman" pitchFamily="18" charset="0"/>
              </a:rPr>
            </a:br>
            <a:r>
              <a:rPr lang="ru-RU" sz="11200" dirty="0" smtClean="0">
                <a:solidFill>
                  <a:schemeClr val="tx1"/>
                </a:solidFill>
                <a:latin typeface="Times New Roman" pitchFamily="18" charset="0"/>
                <a:cs typeface="Times New Roman" pitchFamily="18" charset="0"/>
              </a:rPr>
              <a:t>-Воспитывать внимательность, умение точно следовать инструкции, целеустремлённость</a:t>
            </a:r>
            <a:r>
              <a:rPr lang="ru-RU" dirty="0" smtClean="0">
                <a:solidFill>
                  <a:schemeClr val="tx1"/>
                </a:solidFill>
              </a:rPr>
              <a:t>.</a:t>
            </a:r>
          </a:p>
          <a:p>
            <a:endParaRPr lang="ru-RU"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2714" y="260648"/>
            <a:ext cx="6912767" cy="864096"/>
          </a:xfrm>
        </p:spPr>
        <p:txBody>
          <a:bodyPr/>
          <a:lstStyle/>
          <a:p>
            <a:pPr marL="0" indent="0" algn="ctr">
              <a:buNone/>
            </a:pPr>
            <a:r>
              <a:rPr lang="ru-RU" dirty="0" smtClean="0">
                <a:solidFill>
                  <a:srgbClr val="0070C0"/>
                </a:solidFill>
              </a:rPr>
              <a:t>По назначению</a:t>
            </a:r>
            <a:endParaRPr lang="ru-RU" dirty="0">
              <a:solidFill>
                <a:srgbClr val="0070C0"/>
              </a:solidFill>
            </a:endParaRPr>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7511" y="1895800"/>
            <a:ext cx="2304256" cy="2287060"/>
          </a:xfrm>
          <a:prstGeom prst="rect">
            <a:avLst/>
          </a:prstGeom>
        </p:spPr>
      </p:pic>
      <p:pic>
        <p:nvPicPr>
          <p:cNvPr id="4" name="Рисунок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059832" y="1910755"/>
            <a:ext cx="2232248" cy="2200623"/>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0419" y="4549258"/>
            <a:ext cx="3237359" cy="1960654"/>
          </a:xfrm>
          <a:prstGeom prst="rect">
            <a:avLst/>
          </a:prstGeom>
        </p:spPr>
      </p:pic>
      <p:pic>
        <p:nvPicPr>
          <p:cNvPr id="6" name="Рисунок 5"/>
          <p:cNvPicPr>
            <a:picLocks noChangeAspect="1"/>
          </p:cNvPicPr>
          <p:nvPr/>
        </p:nvPicPr>
        <p:blipFill>
          <a:blip r:embed="rId7" cstate="print">
            <a:extLst>
              <a:ext uri="{BEBA8EAE-BF5A-486C-A8C5-ECC9F3942E4B}">
                <a14:imgProps xmlns:a14="http://schemas.microsoft.com/office/drawing/2010/main">
                  <a14:imgLayer r:embed="rId8">
                    <a14:imgEffect>
                      <a14:backgroundRemoval t="0" b="98605" l="0" r="100000"/>
                    </a14:imgEffect>
                  </a14:imgLayer>
                </a14:imgProps>
              </a:ext>
              <a:ext uri="{28A0092B-C50C-407E-A947-70E740481C1C}">
                <a14:useLocalDpi xmlns:a14="http://schemas.microsoft.com/office/drawing/2010/main" val="0"/>
              </a:ext>
            </a:extLst>
          </a:blip>
          <a:stretch>
            <a:fillRect/>
          </a:stretch>
        </p:blipFill>
        <p:spPr>
          <a:xfrm>
            <a:off x="5796137" y="1910755"/>
            <a:ext cx="2448272" cy="2287060"/>
          </a:xfrm>
          <a:prstGeom prst="rect">
            <a:avLst/>
          </a:prstGeom>
        </p:spPr>
      </p:pic>
    </p:spTree>
    <p:extLst>
      <p:ext uri="{BB962C8B-B14F-4D97-AF65-F5344CB8AC3E}">
        <p14:creationId xmlns:p14="http://schemas.microsoft.com/office/powerpoint/2010/main" val="385449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5"/>
                                        </p:tgtEl>
                                        <p:attrNameLst>
                                          <p:attrName>r</p:attrName>
                                        </p:attrNameLst>
                                      </p:cBhvr>
                                    </p:animRot>
                                    <p:animRot by="-240000">
                                      <p:cBhvr>
                                        <p:cTn id="23" dur="200" fill="hold">
                                          <p:stCondLst>
                                            <p:cond delay="200"/>
                                          </p:stCondLst>
                                        </p:cTn>
                                        <p:tgtEl>
                                          <p:spTgt spid="5"/>
                                        </p:tgtEl>
                                        <p:attrNameLst>
                                          <p:attrName>r</p:attrName>
                                        </p:attrNameLst>
                                      </p:cBhvr>
                                    </p:animRot>
                                    <p:animRot by="240000">
                                      <p:cBhvr>
                                        <p:cTn id="24" dur="200" fill="hold">
                                          <p:stCondLst>
                                            <p:cond delay="400"/>
                                          </p:stCondLst>
                                        </p:cTn>
                                        <p:tgtEl>
                                          <p:spTgt spid="5"/>
                                        </p:tgtEl>
                                        <p:attrNameLst>
                                          <p:attrName>r</p:attrName>
                                        </p:attrNameLst>
                                      </p:cBhvr>
                                    </p:animRot>
                                    <p:animRot by="-240000">
                                      <p:cBhvr>
                                        <p:cTn id="25" dur="200" fill="hold">
                                          <p:stCondLst>
                                            <p:cond delay="600"/>
                                          </p:stCondLst>
                                        </p:cTn>
                                        <p:tgtEl>
                                          <p:spTgt spid="5"/>
                                        </p:tgtEl>
                                        <p:attrNameLst>
                                          <p:attrName>r</p:attrName>
                                        </p:attrNameLst>
                                      </p:cBhvr>
                                    </p:animRot>
                                    <p:animRot by="120000">
                                      <p:cBhvr>
                                        <p:cTn id="26" dur="200" fill="hold">
                                          <p:stCondLst>
                                            <p:cond delay="80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2714" y="260648"/>
            <a:ext cx="6912767" cy="864096"/>
          </a:xfrm>
        </p:spPr>
        <p:txBody>
          <a:bodyPr/>
          <a:lstStyle/>
          <a:p>
            <a:pPr marL="0" indent="0" algn="ctr">
              <a:buNone/>
            </a:pPr>
            <a:r>
              <a:rPr lang="ru-RU" dirty="0" smtClean="0">
                <a:solidFill>
                  <a:srgbClr val="0070C0"/>
                </a:solidFill>
              </a:rPr>
              <a:t>По </a:t>
            </a:r>
            <a:r>
              <a:rPr lang="ru-RU" dirty="0" smtClean="0">
                <a:solidFill>
                  <a:srgbClr val="0070C0"/>
                </a:solidFill>
              </a:rPr>
              <a:t>форме</a:t>
            </a:r>
            <a:endParaRPr lang="ru-RU" dirty="0">
              <a:solidFill>
                <a:srgbClr val="0070C0"/>
              </a:solidFill>
            </a:endParaRPr>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7511" y="1895800"/>
            <a:ext cx="2304256" cy="2287060"/>
          </a:xfrm>
          <a:prstGeom prst="rect">
            <a:avLst/>
          </a:prstGeom>
        </p:spPr>
      </p:pic>
      <p:pic>
        <p:nvPicPr>
          <p:cNvPr id="4" name="Рисунок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059832" y="1772816"/>
            <a:ext cx="2232248" cy="2200623"/>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0419" y="4549258"/>
            <a:ext cx="3237359" cy="1960654"/>
          </a:xfrm>
          <a:prstGeom prst="rect">
            <a:avLst/>
          </a:prstGeom>
        </p:spPr>
      </p:pic>
      <p:pic>
        <p:nvPicPr>
          <p:cNvPr id="6" name="Рисунок 5"/>
          <p:cNvPicPr>
            <a:picLocks noChangeAspect="1"/>
          </p:cNvPicPr>
          <p:nvPr/>
        </p:nvPicPr>
        <p:blipFill>
          <a:blip r:embed="rId7" cstate="print">
            <a:extLst>
              <a:ext uri="{BEBA8EAE-BF5A-486C-A8C5-ECC9F3942E4B}">
                <a14:imgProps xmlns:a14="http://schemas.microsoft.com/office/drawing/2010/main">
                  <a14:imgLayer r:embed="rId8">
                    <a14:imgEffect>
                      <a14:backgroundRemoval t="0" b="98605" l="0" r="100000"/>
                    </a14:imgEffect>
                  </a14:imgLayer>
                </a14:imgProps>
              </a:ext>
              <a:ext uri="{28A0092B-C50C-407E-A947-70E740481C1C}">
                <a14:useLocalDpi xmlns:a14="http://schemas.microsoft.com/office/drawing/2010/main" val="0"/>
              </a:ext>
            </a:extLst>
          </a:blip>
          <a:stretch>
            <a:fillRect/>
          </a:stretch>
        </p:blipFill>
        <p:spPr>
          <a:xfrm>
            <a:off x="5796137" y="1910755"/>
            <a:ext cx="2448272" cy="2287060"/>
          </a:xfrm>
          <a:prstGeom prst="rect">
            <a:avLst/>
          </a:prstGeom>
        </p:spPr>
      </p:pic>
    </p:spTree>
    <p:extLst>
      <p:ext uri="{BB962C8B-B14F-4D97-AF65-F5344CB8AC3E}">
        <p14:creationId xmlns:p14="http://schemas.microsoft.com/office/powerpoint/2010/main" val="27287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100000" l="10000" r="90000">
                        <a14:backgroundMark x1="22100" y1="82100" x2="22100" y2="82100"/>
                        <a14:backgroundMark x1="23800" y1="84400" x2="23800" y2="84400"/>
                        <a14:backgroundMark x1="24400" y1="83800" x2="24400" y2="83800"/>
                        <a14:backgroundMark x1="27800" y1="86100" x2="27800" y2="86100"/>
                        <a14:backgroundMark x1="28400" y1="89000" x2="28400" y2="89000"/>
                        <a14:backgroundMark x1="29000" y1="90100" x2="29000" y2="90100"/>
                        <a14:backgroundMark x1="23800" y1="90700" x2="23800" y2="90700"/>
                        <a14:backgroundMark x1="21000" y1="90700" x2="21000" y2="90700"/>
                        <a14:backgroundMark x1="20400" y1="90700" x2="20400" y2="90700"/>
                        <a14:backgroundMark x1="80500" y1="88400" x2="80500" y2="88400"/>
                        <a14:backgroundMark x1="78800" y1="89000" x2="78800" y2="89000"/>
                        <a14:backgroundMark x1="76500" y1="88400" x2="76500" y2="88400"/>
                        <a14:backgroundMark x1="76500" y1="87800" x2="76500" y2="87800"/>
                        <a14:backgroundMark x1="77100" y1="87800" x2="77100" y2="87800"/>
                        <a14:backgroundMark x1="75900" y1="83200" x2="75900" y2="83200"/>
                        <a14:backgroundMark x1="74200" y1="82100" x2="74200" y2="82100"/>
                        <a14:backgroundMark x1="73100" y1="79800" x2="73100" y2="79800"/>
                        <a14:backgroundMark x1="73100" y1="79200" x2="73100" y2="79200"/>
                        <a14:backgroundMark x1="69600" y1="77000" x2="69600" y2="77000"/>
                        <a14:backgroundMark x1="68500" y1="72900" x2="68500" y2="72900"/>
                        <a14:backgroundMark x1="66800" y1="82100" x2="66800" y2="82100"/>
                        <a14:backgroundMark x1="66800" y1="82700" x2="66800" y2="82700"/>
                        <a14:backgroundMark x1="66200" y1="83800" x2="66200" y2="83800"/>
                        <a14:backgroundMark x1="65600" y1="86100" x2="65600" y2="86100"/>
                        <a14:backgroundMark x1="63300" y1="87800" x2="63300" y2="87800"/>
                        <a14:backgroundMark x1="79300" y1="90100" x2="79300" y2="90100"/>
                        <a14:backgroundMark x1="79300" y1="90100" x2="79300" y2="90100"/>
                        <a14:backgroundMark x1="75900" y1="90100" x2="75900" y2="90100"/>
                        <a14:backgroundMark x1="75900" y1="91300" x2="75900" y2="93000"/>
                        <a14:backgroundMark x1="74200" y1="93000" x2="74200" y2="93000"/>
                        <a14:backgroundMark x1="26700" y1="76400" x2="26700" y2="76400"/>
                        <a14:backgroundMark x1="23800" y1="76400" x2="23800" y2="76400"/>
                        <a14:backgroundMark x1="27300" y1="76400" x2="27300" y2="76400"/>
                        <a14:backgroundMark x1="27300" y1="76400" x2="29600" y2="79200"/>
                        <a14:backgroundMark x1="29600" y1="79200" x2="29600" y2="79200"/>
                        <a14:backgroundMark x1="29600" y1="79200" x2="29600" y2="79200"/>
                        <a14:backgroundMark x1="22700" y1="79800" x2="22700" y2="79800"/>
                        <a14:backgroundMark x1="17500" y1="79800" x2="17500" y2="79800"/>
                        <a14:backgroundMark x1="15800" y1="78700" x2="15800" y2="78700"/>
                        <a14:backgroundMark x1="17500" y1="85500" x2="17500" y2="88400"/>
                        <a14:backgroundMark x1="15800" y1="90100" x2="15800" y2="90100"/>
                        <a14:backgroundMark x1="15800" y1="91300" x2="15800" y2="91300"/>
                        <a14:backgroundMark x1="64500" y1="95300" x2="64500" y2="95300"/>
                        <a14:backgroundMark x1="64500" y1="93500" x2="64500" y2="93500"/>
                        <a14:backgroundMark x1="62800" y1="88400" x2="62800" y2="88400"/>
                        <a14:backgroundMark x1="65000" y1="85500" x2="65000" y2="85500"/>
                        <a14:backgroundMark x1="65600" y1="83200" x2="65600" y2="83200"/>
                        <a14:backgroundMark x1="71300" y1="81000" x2="77100" y2="82700"/>
                      </a14:backgroundRemoval>
                    </a14:imgEffect>
                  </a14:imgLayer>
                </a14:imgProps>
              </a:ext>
              <a:ext uri="{28A0092B-C50C-407E-A947-70E740481C1C}">
                <a14:useLocalDpi xmlns:a14="http://schemas.microsoft.com/office/drawing/2010/main" val="0"/>
              </a:ext>
            </a:extLst>
          </a:blip>
          <a:stretch>
            <a:fillRect/>
          </a:stretch>
        </p:blipFill>
        <p:spPr>
          <a:xfrm>
            <a:off x="-252536" y="2276872"/>
            <a:ext cx="3312368" cy="3312368"/>
          </a:xfrm>
          <a:prstGeom prst="rect">
            <a:avLst/>
          </a:prstGeom>
        </p:spPr>
      </p:pic>
      <p:sp>
        <p:nvSpPr>
          <p:cNvPr id="6" name="Заголовок 5"/>
          <p:cNvSpPr>
            <a:spLocks noGrp="1"/>
          </p:cNvSpPr>
          <p:nvPr>
            <p:ph type="title"/>
          </p:nvPr>
        </p:nvSpPr>
        <p:spPr>
          <a:xfrm>
            <a:off x="179512" y="404664"/>
            <a:ext cx="8280920" cy="1440160"/>
          </a:xfrm>
        </p:spPr>
        <p:txBody>
          <a:bodyPr/>
          <a:lstStyle/>
          <a:p>
            <a:pPr algn="ctr">
              <a:buNone/>
            </a:pPr>
            <a:r>
              <a:rPr lang="ru-RU" dirty="0" smtClean="0">
                <a:solidFill>
                  <a:srgbClr val="0070C0"/>
                </a:solidFill>
              </a:rPr>
              <a:t>Материал </a:t>
            </a:r>
            <a:r>
              <a:rPr lang="ru-RU" dirty="0" smtClean="0">
                <a:solidFill>
                  <a:srgbClr val="0070C0"/>
                </a:solidFill>
              </a:rPr>
              <a:t>и его свойства: </a:t>
            </a:r>
            <a:r>
              <a:rPr lang="ru-RU" dirty="0" smtClean="0">
                <a:solidFill>
                  <a:srgbClr val="0070C0"/>
                </a:solidFill>
              </a:rPr>
              <a:t>прозрачность</a:t>
            </a:r>
            <a:endParaRPr lang="ru-RU" dirty="0">
              <a:solidFill>
                <a:srgbClr val="0070C0"/>
              </a:solidFill>
            </a:endParaRPr>
          </a:p>
        </p:txBody>
      </p:sp>
      <p:pic>
        <p:nvPicPr>
          <p:cNvPr id="9" name="Рисунок 8" descr="c1327650-b478-423b-99bf-6594547a5373.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2339752" y="3048866"/>
            <a:ext cx="2195736" cy="2529488"/>
          </a:xfrm>
          <a:prstGeom prst="rect">
            <a:avLst/>
          </a:prstGeom>
        </p:spPr>
      </p:pic>
      <p:pic>
        <p:nvPicPr>
          <p:cNvPr id="7" name="Содержимое 5" descr="maxresdefault.jp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rcRect t="7829" r="71909"/>
          <a:stretch/>
        </p:blipFill>
        <p:spPr>
          <a:xfrm>
            <a:off x="755576" y="2952563"/>
            <a:ext cx="1497767" cy="2886669"/>
          </a:xfrm>
          <a:prstGeom prst="rect">
            <a:avLst/>
          </a:prstGeom>
        </p:spPr>
      </p:pic>
      <p:pic>
        <p:nvPicPr>
          <p:cNvPr id="2" name="Рисунок 1"/>
          <p:cNvPicPr>
            <a:picLocks noChangeAspect="1"/>
          </p:cNvPicPr>
          <p:nvPr/>
        </p:nvPicPr>
        <p:blipFill>
          <a:blip r:embed="rId8" cstate="print">
            <a:extLst>
              <a:ext uri="{BEBA8EAE-BF5A-486C-A8C5-ECC9F3942E4B}">
                <a14:imgProps xmlns:a14="http://schemas.microsoft.com/office/drawing/2010/main">
                  <a14:imgLayer r:embed="rId9">
                    <a14:imgEffect>
                      <a14:backgroundRemoval t="2875" b="98875" l="1354" r="100000"/>
                    </a14:imgEffect>
                  </a14:imgLayer>
                </a14:imgProps>
              </a:ext>
              <a:ext uri="{28A0092B-C50C-407E-A947-70E740481C1C}">
                <a14:useLocalDpi xmlns:a14="http://schemas.microsoft.com/office/drawing/2010/main" val="0"/>
              </a:ext>
            </a:extLst>
          </a:blip>
          <a:stretch>
            <a:fillRect/>
          </a:stretch>
        </p:blipFill>
        <p:spPr>
          <a:xfrm>
            <a:off x="4788024" y="2983184"/>
            <a:ext cx="1700856" cy="2631885"/>
          </a:xfrm>
          <a:prstGeom prst="rect">
            <a:avLst/>
          </a:prstGeom>
        </p:spPr>
      </p:pic>
      <p:pic>
        <p:nvPicPr>
          <p:cNvPr id="10" name="Содержимое 5" descr="maxresdefault.jp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rcRect l="31800" t="5520" r="34513" b="11756"/>
          <a:stretch/>
        </p:blipFill>
        <p:spPr>
          <a:xfrm>
            <a:off x="7064424" y="3048866"/>
            <a:ext cx="1796144"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9"/>
                                        </p:tgtEl>
                                        <p:attrNameLst>
                                          <p:attrName>r</p:attrName>
                                        </p:attrNameLst>
                                      </p:cBhvr>
                                    </p:animRot>
                                    <p:animRot by="-240000">
                                      <p:cBhvr>
                                        <p:cTn id="15" dur="200" fill="hold">
                                          <p:stCondLst>
                                            <p:cond delay="200"/>
                                          </p:stCondLst>
                                        </p:cTn>
                                        <p:tgtEl>
                                          <p:spTgt spid="9"/>
                                        </p:tgtEl>
                                        <p:attrNameLst>
                                          <p:attrName>r</p:attrName>
                                        </p:attrNameLst>
                                      </p:cBhvr>
                                    </p:animRot>
                                    <p:animRot by="240000">
                                      <p:cBhvr>
                                        <p:cTn id="16" dur="200" fill="hold">
                                          <p:stCondLst>
                                            <p:cond delay="400"/>
                                          </p:stCondLst>
                                        </p:cTn>
                                        <p:tgtEl>
                                          <p:spTgt spid="9"/>
                                        </p:tgtEl>
                                        <p:attrNameLst>
                                          <p:attrName>r</p:attrName>
                                        </p:attrNameLst>
                                      </p:cBhvr>
                                    </p:animRot>
                                    <p:animRot by="-240000">
                                      <p:cBhvr>
                                        <p:cTn id="17" dur="200" fill="hold">
                                          <p:stCondLst>
                                            <p:cond delay="600"/>
                                          </p:stCondLst>
                                        </p:cTn>
                                        <p:tgtEl>
                                          <p:spTgt spid="9"/>
                                        </p:tgtEl>
                                        <p:attrNameLst>
                                          <p:attrName>r</p:attrName>
                                        </p:attrNameLst>
                                      </p:cBhvr>
                                    </p:animRot>
                                    <p:animRot by="120000">
                                      <p:cBhvr>
                                        <p:cTn id="18" dur="200" fill="hold">
                                          <p:stCondLst>
                                            <p:cond delay="800"/>
                                          </p:stCondLst>
                                        </p:cTn>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79512" y="404664"/>
            <a:ext cx="8280920" cy="1440160"/>
          </a:xfrm>
        </p:spPr>
        <p:txBody>
          <a:bodyPr/>
          <a:lstStyle/>
          <a:p>
            <a:pPr algn="ctr">
              <a:buNone/>
            </a:pPr>
            <a:r>
              <a:rPr lang="ru-RU" dirty="0" smtClean="0">
                <a:solidFill>
                  <a:srgbClr val="0070C0"/>
                </a:solidFill>
              </a:rPr>
              <a:t>Материал </a:t>
            </a:r>
            <a:r>
              <a:rPr lang="ru-RU" dirty="0" smtClean="0">
                <a:solidFill>
                  <a:srgbClr val="0070C0"/>
                </a:solidFill>
              </a:rPr>
              <a:t>и его свойства: </a:t>
            </a:r>
            <a:r>
              <a:rPr lang="ru-RU" dirty="0">
                <a:solidFill>
                  <a:srgbClr val="0070C0"/>
                </a:solidFill>
              </a:rPr>
              <a:t/>
            </a:r>
            <a:br>
              <a:rPr lang="ru-RU" dirty="0">
                <a:solidFill>
                  <a:srgbClr val="0070C0"/>
                </a:solidFill>
              </a:rPr>
            </a:br>
            <a:r>
              <a:rPr lang="ru-RU" dirty="0" smtClean="0">
                <a:solidFill>
                  <a:srgbClr val="0070C0"/>
                </a:solidFill>
              </a:rPr>
              <a:t>прочность</a:t>
            </a:r>
            <a:endParaRPr lang="ru-RU" dirty="0">
              <a:solidFill>
                <a:srgbClr val="0070C0"/>
              </a:solidFill>
            </a:endParaRPr>
          </a:p>
        </p:txBody>
      </p:sp>
      <p:pic>
        <p:nvPicPr>
          <p:cNvPr id="9" name="Рисунок 8" descr="c1327650-b478-423b-99bf-6594547a5373.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813241" y="2676974"/>
            <a:ext cx="2473398" cy="2849354"/>
          </a:xfrm>
          <a:prstGeom prst="rect">
            <a:avLst/>
          </a:prstGeom>
        </p:spPr>
      </p:pic>
      <p:pic>
        <p:nvPicPr>
          <p:cNvPr id="2" name="Рисунок 1"/>
          <p:cNvPicPr>
            <a:picLocks noChangeAspect="1"/>
          </p:cNvPicPr>
          <p:nvPr/>
        </p:nvPicPr>
        <p:blipFill>
          <a:blip r:embed="rId4" cstate="print">
            <a:extLst>
              <a:ext uri="{BEBA8EAE-BF5A-486C-A8C5-ECC9F3942E4B}">
                <a14:imgProps xmlns:a14="http://schemas.microsoft.com/office/drawing/2010/main">
                  <a14:imgLayer r:embed="rId5">
                    <a14:imgEffect>
                      <a14:backgroundRemoval t="2875" b="98875" l="1354" r="100000"/>
                    </a14:imgEffect>
                  </a14:imgLayer>
                </a14:imgProps>
              </a:ext>
              <a:ext uri="{28A0092B-C50C-407E-A947-70E740481C1C}">
                <a14:useLocalDpi xmlns:a14="http://schemas.microsoft.com/office/drawing/2010/main" val="0"/>
              </a:ext>
            </a:extLst>
          </a:blip>
          <a:stretch>
            <a:fillRect/>
          </a:stretch>
        </p:blipFill>
        <p:spPr>
          <a:xfrm>
            <a:off x="4932040" y="2649007"/>
            <a:ext cx="1872208" cy="2897033"/>
          </a:xfrm>
          <a:prstGeom prst="rect">
            <a:avLst/>
          </a:prstGeom>
        </p:spPr>
      </p:pic>
      <p:pic>
        <p:nvPicPr>
          <p:cNvPr id="10" name="Содержимое 5" descr="maxresdefault.jp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rcRect l="31800" t="5520" r="34513" b="11756"/>
          <a:stretch/>
        </p:blipFill>
        <p:spPr>
          <a:xfrm>
            <a:off x="2555776" y="2502084"/>
            <a:ext cx="2088232" cy="3012115"/>
          </a:xfrm>
          <a:prstGeom prst="rect">
            <a:avLst/>
          </a:prstGeom>
        </p:spPr>
      </p:pic>
      <p:pic>
        <p:nvPicPr>
          <p:cNvPr id="2050" name="Picture 2" descr="http://www.domo-mir.ru/imageModul/chop/10000060518.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429" r="100000"/>
                    </a14:imgEffect>
                  </a14:imgLayer>
                </a14:imgProps>
              </a:ext>
              <a:ext uri="{28A0092B-C50C-407E-A947-70E740481C1C}">
                <a14:useLocalDpi xmlns:a14="http://schemas.microsoft.com/office/drawing/2010/main" val="0"/>
              </a:ext>
            </a:extLst>
          </a:blip>
          <a:srcRect/>
          <a:stretch>
            <a:fillRect/>
          </a:stretch>
        </p:blipFill>
        <p:spPr bwMode="auto">
          <a:xfrm>
            <a:off x="-90821" y="2725397"/>
            <a:ext cx="2382923" cy="275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8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9"/>
                                        </p:tgtEl>
                                        <p:attrNameLst>
                                          <p:attrName>r</p:attrName>
                                        </p:attrNameLst>
                                      </p:cBhvr>
                                    </p:animRot>
                                    <p:animRot by="-240000">
                                      <p:cBhvr>
                                        <p:cTn id="27" dur="200" fill="hold">
                                          <p:stCondLst>
                                            <p:cond delay="200"/>
                                          </p:stCondLst>
                                        </p:cTn>
                                        <p:tgtEl>
                                          <p:spTgt spid="9"/>
                                        </p:tgtEl>
                                        <p:attrNameLst>
                                          <p:attrName>r</p:attrName>
                                        </p:attrNameLst>
                                      </p:cBhvr>
                                    </p:animRot>
                                    <p:animRot by="240000">
                                      <p:cBhvr>
                                        <p:cTn id="28" dur="200" fill="hold">
                                          <p:stCondLst>
                                            <p:cond delay="400"/>
                                          </p:stCondLst>
                                        </p:cTn>
                                        <p:tgtEl>
                                          <p:spTgt spid="9"/>
                                        </p:tgtEl>
                                        <p:attrNameLst>
                                          <p:attrName>r</p:attrName>
                                        </p:attrNameLst>
                                      </p:cBhvr>
                                    </p:animRot>
                                    <p:animRot by="-240000">
                                      <p:cBhvr>
                                        <p:cTn id="29" dur="200" fill="hold">
                                          <p:stCondLst>
                                            <p:cond delay="600"/>
                                          </p:stCondLst>
                                        </p:cTn>
                                        <p:tgtEl>
                                          <p:spTgt spid="9"/>
                                        </p:tgtEl>
                                        <p:attrNameLst>
                                          <p:attrName>r</p:attrName>
                                        </p:attrNameLst>
                                      </p:cBhvr>
                                    </p:animRot>
                                    <p:animRot by="120000">
                                      <p:cBhvr>
                                        <p:cTn id="3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1484784"/>
            <a:ext cx="4320480" cy="369332"/>
          </a:xfrm>
          <a:prstGeom prst="rect">
            <a:avLst/>
          </a:prstGeom>
          <a:noFill/>
        </p:spPr>
        <p:txBody>
          <a:bodyPr wrap="square" rtlCol="0">
            <a:spAutoFit/>
          </a:bodyPr>
          <a:lstStyle/>
          <a:p>
            <a:endParaRPr lang="ru-RU" dirty="0"/>
          </a:p>
        </p:txBody>
      </p:sp>
      <p:sp>
        <p:nvSpPr>
          <p:cNvPr id="9" name="Заголовок 8"/>
          <p:cNvSpPr>
            <a:spLocks noGrp="1"/>
          </p:cNvSpPr>
          <p:nvPr>
            <p:ph type="title"/>
          </p:nvPr>
        </p:nvSpPr>
        <p:spPr>
          <a:xfrm>
            <a:off x="1115616" y="188640"/>
            <a:ext cx="6912767" cy="936104"/>
          </a:xfrm>
        </p:spPr>
        <p:txBody>
          <a:bodyPr/>
          <a:lstStyle/>
          <a:p>
            <a:pPr algn="just">
              <a:buNone/>
            </a:pPr>
            <a:r>
              <a:rPr lang="ru-RU" sz="4400" dirty="0" smtClean="0">
                <a:solidFill>
                  <a:srgbClr val="002060"/>
                </a:solidFill>
                <a:latin typeface="Times New Roman" pitchFamily="18" charset="0"/>
                <a:cs typeface="Times New Roman" pitchFamily="18" charset="0"/>
              </a:rPr>
              <a:t>Ожидаемый результат</a:t>
            </a:r>
            <a:r>
              <a:rPr lang="ru-RU" sz="4400" dirty="0" smtClean="0">
                <a:solidFill>
                  <a:schemeClr val="bg1">
                    <a:lumMod val="50000"/>
                  </a:schemeClr>
                </a:solidFill>
                <a:latin typeface="Times New Roman" pitchFamily="18" charset="0"/>
                <a:cs typeface="Times New Roman" pitchFamily="18" charset="0"/>
              </a:rPr>
              <a:t> </a:t>
            </a:r>
            <a:r>
              <a:rPr lang="ru-RU" sz="4400" b="0" dirty="0" smtClean="0">
                <a:solidFill>
                  <a:schemeClr val="bg1">
                    <a:lumMod val="50000"/>
                  </a:schemeClr>
                </a:solidFill>
                <a:latin typeface="Times New Roman" pitchFamily="18" charset="0"/>
                <a:cs typeface="Times New Roman" pitchFamily="18" charset="0"/>
              </a:rPr>
              <a:t/>
            </a:r>
            <a:br>
              <a:rPr lang="ru-RU" sz="4400" b="0" dirty="0" smtClean="0">
                <a:solidFill>
                  <a:schemeClr val="bg1">
                    <a:lumMod val="50000"/>
                  </a:schemeClr>
                </a:solidFill>
                <a:latin typeface="Times New Roman" pitchFamily="18" charset="0"/>
                <a:cs typeface="Times New Roman" pitchFamily="18" charset="0"/>
              </a:rPr>
            </a:br>
            <a:r>
              <a:rPr lang="ru-RU" sz="1600" b="0" dirty="0" smtClean="0">
                <a:solidFill>
                  <a:schemeClr val="bg1">
                    <a:lumMod val="50000"/>
                  </a:schemeClr>
                </a:solidFill>
                <a:latin typeface="Times New Roman" pitchFamily="18" charset="0"/>
                <a:cs typeface="Times New Roman" pitchFamily="18" charset="0"/>
              </a:rPr>
              <a:t/>
            </a:r>
            <a:br>
              <a:rPr lang="ru-RU" sz="1600" b="0" dirty="0" smtClean="0">
                <a:solidFill>
                  <a:schemeClr val="bg1">
                    <a:lumMod val="50000"/>
                  </a:schemeClr>
                </a:solidFill>
                <a:latin typeface="Times New Roman" pitchFamily="18" charset="0"/>
                <a:cs typeface="Times New Roman" pitchFamily="18" charset="0"/>
              </a:rPr>
            </a:br>
            <a:r>
              <a:rPr lang="ru-RU" sz="1600" b="0" dirty="0" smtClean="0">
                <a:solidFill>
                  <a:schemeClr val="bg1">
                    <a:lumMod val="50000"/>
                  </a:schemeClr>
                </a:solidFill>
                <a:latin typeface="Times New Roman" pitchFamily="18" charset="0"/>
                <a:cs typeface="Times New Roman" pitchFamily="18" charset="0"/>
              </a:rPr>
              <a:t/>
            </a:r>
            <a:br>
              <a:rPr lang="ru-RU" sz="1600" b="0" dirty="0" smtClean="0">
                <a:solidFill>
                  <a:schemeClr val="bg1">
                    <a:lumMod val="50000"/>
                  </a:schemeClr>
                </a:solidFill>
                <a:latin typeface="Times New Roman" pitchFamily="18" charset="0"/>
                <a:cs typeface="Times New Roman" pitchFamily="18" charset="0"/>
              </a:rPr>
            </a:br>
            <a:r>
              <a:rPr lang="ru-RU" sz="1600" b="0" dirty="0" smtClean="0">
                <a:solidFill>
                  <a:schemeClr val="bg1">
                    <a:lumMod val="50000"/>
                  </a:schemeClr>
                </a:solidFill>
                <a:latin typeface="Times New Roman" pitchFamily="18" charset="0"/>
                <a:cs typeface="Times New Roman" pitchFamily="18" charset="0"/>
              </a:rPr>
              <a:t/>
            </a:r>
            <a:br>
              <a:rPr lang="ru-RU" sz="1600" b="0" dirty="0" smtClean="0">
                <a:solidFill>
                  <a:schemeClr val="bg1">
                    <a:lumMod val="50000"/>
                  </a:schemeClr>
                </a:solidFill>
                <a:latin typeface="Times New Roman" pitchFamily="18" charset="0"/>
                <a:cs typeface="Times New Roman" pitchFamily="18" charset="0"/>
              </a:rPr>
            </a:br>
            <a:r>
              <a:rPr lang="ru-RU" sz="2400" b="0" dirty="0" smtClean="0">
                <a:solidFill>
                  <a:schemeClr val="tx1"/>
                </a:solidFill>
                <a:latin typeface="Times New Roman" pitchFamily="18" charset="0"/>
                <a:cs typeface="Times New Roman" pitchFamily="18" charset="0"/>
              </a:rPr>
              <a:t>В результате освоения этой игрой , начиная именно с раннего возраста, будет заложена основа грамотной, четкой, красивой речи, пробужден интерес ко всему, что нас окружает. Игра разовьет ассоциативное мышление, научит самостоятельно находить причинно-следственные связи между предметами, умение рассуждать, сопоставлять, сравнивать, анализировать, разовьет наблюдательность, внимание</a:t>
            </a:r>
            <a:r>
              <a:rPr lang="ru-RU" sz="2400" b="0" dirty="0" smtClean="0">
                <a:latin typeface="Times New Roman" pitchFamily="18" charset="0"/>
                <a:cs typeface="Times New Roman" pitchFamily="18" charset="0"/>
              </a:rPr>
              <a:t>.</a:t>
            </a:r>
            <a:r>
              <a:rPr lang="ru-RU" sz="2400" dirty="0" smtClean="0"/>
              <a:t>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352928" cy="1440160"/>
          </a:xfrm>
        </p:spPr>
        <p:txBody>
          <a:bodyPr/>
          <a:lstStyle/>
          <a:p>
            <a:pPr marL="0" indent="0" algn="ctr">
              <a:buNone/>
            </a:pPr>
            <a:r>
              <a:rPr lang="ru-RU" dirty="0">
                <a:effectLst/>
              </a:rPr>
              <a:t> </a:t>
            </a:r>
            <a:r>
              <a:rPr lang="ru-RU" sz="4400" dirty="0">
                <a:solidFill>
                  <a:srgbClr val="C00000"/>
                </a:solidFill>
                <a:effectLst/>
                <a:latin typeface="Times New Roman" pitchFamily="18" charset="0"/>
                <a:cs typeface="Times New Roman" pitchFamily="18" charset="0"/>
              </a:rPr>
              <a:t>Чем полезна игра </a:t>
            </a:r>
            <a:r>
              <a:rPr lang="ru-RU" sz="4400" dirty="0" smtClean="0">
                <a:solidFill>
                  <a:srgbClr val="C00000"/>
                </a:solidFill>
                <a:effectLst/>
                <a:latin typeface="Times New Roman" pitchFamily="18" charset="0"/>
                <a:cs typeface="Times New Roman" pitchFamily="18" charset="0"/>
              </a:rPr>
              <a:t> «</a:t>
            </a:r>
            <a:r>
              <a:rPr lang="ru-RU" sz="4400" dirty="0">
                <a:solidFill>
                  <a:srgbClr val="C00000"/>
                </a:solidFill>
                <a:effectLst/>
                <a:latin typeface="Times New Roman" pitchFamily="18" charset="0"/>
                <a:cs typeface="Times New Roman" pitchFamily="18" charset="0"/>
              </a:rPr>
              <a:t>Что </a:t>
            </a:r>
            <a:r>
              <a:rPr lang="ru-RU" sz="4400" dirty="0" smtClean="0">
                <a:solidFill>
                  <a:srgbClr val="C00000"/>
                </a:solidFill>
                <a:effectLst/>
                <a:latin typeface="Times New Roman" pitchFamily="18" charset="0"/>
                <a:cs typeface="Times New Roman" pitchFamily="18" charset="0"/>
              </a:rPr>
              <a:t>лишнее»?</a:t>
            </a:r>
            <a:br>
              <a:rPr lang="ru-RU" sz="4400" dirty="0" smtClean="0">
                <a:solidFill>
                  <a:srgbClr val="C00000"/>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1)Лучше </a:t>
            </a:r>
            <a:r>
              <a:rPr lang="ru-RU" sz="1800" b="0" dirty="0">
                <a:solidFill>
                  <a:schemeClr val="tx1"/>
                </a:solidFill>
                <a:effectLst/>
                <a:latin typeface="Times New Roman" pitchFamily="18" charset="0"/>
                <a:cs typeface="Times New Roman" pitchFamily="18" charset="0"/>
              </a:rPr>
              <a:t>формируется зрительное восприятие, поскольку при изучении картинок ребенок учится четко определять, что или кто изображен на картинке.</a:t>
            </a:r>
            <a:br>
              <a:rPr lang="ru-RU" sz="1800" b="0" dirty="0">
                <a:solidFill>
                  <a:schemeClr val="tx1"/>
                </a:solidFill>
                <a:effectLst/>
                <a:latin typeface="Times New Roman" pitchFamily="18" charset="0"/>
                <a:cs typeface="Times New Roman" pitchFamily="18" charset="0"/>
              </a:rPr>
            </a:br>
            <a:r>
              <a:rPr lang="ru-RU" sz="1800" b="0" dirty="0">
                <a:solidFill>
                  <a:schemeClr val="tx1"/>
                </a:solidFill>
                <a:effectLst/>
                <a:latin typeface="Times New Roman" pitchFamily="18" charset="0"/>
                <a:cs typeface="Times New Roman" pitchFamily="18" charset="0"/>
              </a:rPr>
              <a:t> </a:t>
            </a:r>
            <a:r>
              <a:rPr lang="ru-RU" sz="1800" b="0" dirty="0" smtClean="0">
                <a:solidFill>
                  <a:schemeClr val="tx1"/>
                </a:solidFill>
                <a:effectLst/>
                <a:latin typeface="Times New Roman" pitchFamily="18" charset="0"/>
                <a:cs typeface="Times New Roman" pitchFamily="18" charset="0"/>
              </a:rPr>
              <a:t/>
            </a:r>
            <a:br>
              <a:rPr lang="ru-RU" sz="1800" b="0" dirty="0" smtClean="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2</a:t>
            </a:r>
            <a:r>
              <a:rPr lang="ru-RU" sz="1800" b="0" dirty="0">
                <a:solidFill>
                  <a:schemeClr val="tx1"/>
                </a:solidFill>
                <a:effectLst/>
                <a:latin typeface="Times New Roman" pitchFamily="18" charset="0"/>
                <a:cs typeface="Times New Roman" pitchFamily="18" charset="0"/>
              </a:rPr>
              <a:t>) </a:t>
            </a:r>
            <a:r>
              <a:rPr lang="ru-RU" sz="1800" b="0" dirty="0" smtClean="0">
                <a:solidFill>
                  <a:schemeClr val="tx1"/>
                </a:solidFill>
                <a:effectLst/>
                <a:latin typeface="Times New Roman" pitchFamily="18" charset="0"/>
                <a:cs typeface="Times New Roman" pitchFamily="18" charset="0"/>
              </a:rPr>
              <a:t>Игра </a:t>
            </a:r>
            <a:r>
              <a:rPr lang="ru-RU" sz="1800" b="0" dirty="0">
                <a:solidFill>
                  <a:schemeClr val="tx1"/>
                </a:solidFill>
                <a:effectLst/>
                <a:latin typeface="Times New Roman" pitchFamily="18" charset="0"/>
                <a:cs typeface="Times New Roman" pitchFamily="18" charset="0"/>
              </a:rPr>
              <a:t>«Что лишнее» оказывает положительное воздействие на память. Ребенок  для поиска логической цепочки должен запомнить свойства и функции изображенных на картинках предметов.</a:t>
            </a:r>
            <a:br>
              <a:rPr lang="ru-RU" sz="1800" b="0" dirty="0">
                <a:solidFill>
                  <a:schemeClr val="tx1"/>
                </a:solidFill>
                <a:effectLst/>
                <a:latin typeface="Times New Roman" pitchFamily="18" charset="0"/>
                <a:cs typeface="Times New Roman" pitchFamily="18" charset="0"/>
              </a:rPr>
            </a:br>
            <a:r>
              <a:rPr lang="ru-RU" sz="1800" b="0" dirty="0">
                <a:solidFill>
                  <a:schemeClr val="tx1"/>
                </a:solidFill>
                <a:effectLst/>
                <a:latin typeface="Times New Roman" pitchFamily="18" charset="0"/>
                <a:cs typeface="Times New Roman" pitchFamily="18" charset="0"/>
              </a:rPr>
              <a:t> </a:t>
            </a:r>
            <a:br>
              <a:rPr lang="ru-RU" sz="1800" b="0" dirty="0">
                <a:solidFill>
                  <a:schemeClr val="tx1"/>
                </a:solidFill>
                <a:effectLst/>
                <a:latin typeface="Times New Roman" pitchFamily="18" charset="0"/>
                <a:cs typeface="Times New Roman" pitchFamily="18" charset="0"/>
              </a:rPr>
            </a:br>
            <a:r>
              <a:rPr lang="ru-RU" sz="1800" b="0" dirty="0" smtClean="0">
                <a:solidFill>
                  <a:schemeClr val="tx1"/>
                </a:solidFill>
                <a:effectLst/>
                <a:latin typeface="Times New Roman" pitchFamily="18" charset="0"/>
                <a:cs typeface="Times New Roman" pitchFamily="18" charset="0"/>
              </a:rPr>
              <a:t>3)Самое </a:t>
            </a:r>
            <a:r>
              <a:rPr lang="ru-RU" sz="1800" b="0" dirty="0">
                <a:solidFill>
                  <a:schemeClr val="tx1"/>
                </a:solidFill>
                <a:effectLst/>
                <a:latin typeface="Times New Roman" pitchFamily="18" charset="0"/>
                <a:cs typeface="Times New Roman" pitchFamily="18" charset="0"/>
              </a:rPr>
              <a:t>главное – учит ребенка думать </a:t>
            </a:r>
            <a:r>
              <a:rPr lang="ru-RU" sz="1800" b="0" dirty="0" smtClean="0">
                <a:solidFill>
                  <a:schemeClr val="tx1"/>
                </a:solidFill>
                <a:effectLst/>
                <a:latin typeface="Times New Roman" pitchFamily="18" charset="0"/>
                <a:cs typeface="Times New Roman" pitchFamily="18" charset="0"/>
              </a:rPr>
              <a:t> логически, классифицировать </a:t>
            </a:r>
            <a:r>
              <a:rPr lang="ru-RU" sz="1800" b="0" dirty="0">
                <a:solidFill>
                  <a:schemeClr val="tx1"/>
                </a:solidFill>
                <a:effectLst/>
                <a:latin typeface="Times New Roman" pitchFamily="18" charset="0"/>
                <a:cs typeface="Times New Roman" pitchFamily="18" charset="0"/>
              </a:rPr>
              <a:t>предметы и объединять их логически по признакам, таким как форма, цвет, функции и прочее.</a:t>
            </a:r>
            <a:br>
              <a:rPr lang="ru-RU" sz="1800" b="0" dirty="0">
                <a:solidFill>
                  <a:schemeClr val="tx1"/>
                </a:solidFill>
                <a:effectLst/>
                <a:latin typeface="Times New Roman" pitchFamily="18" charset="0"/>
                <a:cs typeface="Times New Roman" pitchFamily="18" charset="0"/>
              </a:rPr>
            </a:br>
            <a:r>
              <a:rPr lang="ru-RU" sz="1800" b="0" dirty="0">
                <a:solidFill>
                  <a:schemeClr val="tx1"/>
                </a:solidFill>
                <a:effectLst/>
                <a:latin typeface="Times New Roman" pitchFamily="18" charset="0"/>
                <a:cs typeface="Times New Roman" pitchFamily="18" charset="0"/>
              </a:rPr>
              <a:t> Важным фактом в игре является и тот момент, что при поиске лишнего предмета вы подталкиваете ребенка мыслить логически и объяснять доходчиво, почему он сделал такой именно выбор на картинке. У ребенка начинает формироваться последовательная речь и навык выражать свои мысли. Очень важный момент: ребенок должен научиться выделять наиболее значимый признак при нахождении лишней картинки.</a:t>
            </a:r>
            <a:br>
              <a:rPr lang="ru-RU" sz="1800" b="0" dirty="0">
                <a:solidFill>
                  <a:schemeClr val="tx1"/>
                </a:solidFill>
                <a:effectLst/>
                <a:latin typeface="Times New Roman" pitchFamily="18" charset="0"/>
                <a:cs typeface="Times New Roman" pitchFamily="18" charset="0"/>
              </a:rPr>
            </a:br>
            <a:endParaRPr lang="ru-RU" sz="1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0731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9592" y="764704"/>
            <a:ext cx="7416824" cy="792088"/>
          </a:xfrm>
        </p:spPr>
        <p:txBody>
          <a:bodyPr/>
          <a:lstStyle/>
          <a:p>
            <a:pPr marL="0" indent="0" algn="ctr">
              <a:buNone/>
            </a:pPr>
            <a:r>
              <a:rPr lang="ru-RU" dirty="0">
                <a:solidFill>
                  <a:srgbClr val="0070C0"/>
                </a:solidFill>
                <a:effectLst/>
              </a:rPr>
              <a:t>Игровое правило </a:t>
            </a:r>
            <a:r>
              <a:rPr lang="ru-RU" dirty="0" smtClean="0">
                <a:solidFill>
                  <a:srgbClr val="0070C0"/>
                </a:solidFill>
                <a:effectLst/>
              </a:rPr>
              <a:t>  </a:t>
            </a:r>
            <a:r>
              <a:rPr lang="ru-RU" dirty="0" smtClean="0">
                <a:effectLst/>
              </a:rPr>
              <a:t/>
            </a:r>
            <a:br>
              <a:rPr lang="ru-RU" dirty="0" smtClean="0">
                <a:effectLst/>
              </a:rPr>
            </a:br>
            <a:r>
              <a:rPr lang="ru-RU" dirty="0">
                <a:effectLst/>
              </a:rPr>
              <a:t/>
            </a:r>
            <a:br>
              <a:rPr lang="ru-RU" dirty="0">
                <a:effectLst/>
              </a:rPr>
            </a:br>
            <a:r>
              <a:rPr lang="ru-RU" sz="2800" b="0" dirty="0">
                <a:solidFill>
                  <a:schemeClr val="tx1"/>
                </a:solidFill>
                <a:effectLst/>
                <a:latin typeface="Times New Roman" pitchFamily="18" charset="0"/>
                <a:cs typeface="Times New Roman" pitchFamily="18" charset="0"/>
              </a:rPr>
              <a:t>Н</a:t>
            </a:r>
            <a:r>
              <a:rPr lang="ru-RU" sz="2800" b="0" dirty="0" smtClean="0">
                <a:solidFill>
                  <a:schemeClr val="tx1"/>
                </a:solidFill>
                <a:effectLst/>
                <a:latin typeface="Times New Roman" pitchFamily="18" charset="0"/>
                <a:cs typeface="Times New Roman" pitchFamily="18" charset="0"/>
              </a:rPr>
              <a:t>азвать  </a:t>
            </a:r>
            <a:r>
              <a:rPr lang="ru-RU" sz="2800" b="0" dirty="0">
                <a:solidFill>
                  <a:schemeClr val="tx1"/>
                </a:solidFill>
                <a:effectLst/>
                <a:latin typeface="Times New Roman" pitchFamily="18" charset="0"/>
                <a:cs typeface="Times New Roman" pitchFamily="18" charset="0"/>
              </a:rPr>
              <a:t>все предметы и </a:t>
            </a:r>
            <a:r>
              <a:rPr lang="ru-RU" sz="2800" b="0" dirty="0" smtClean="0">
                <a:solidFill>
                  <a:schemeClr val="tx1"/>
                </a:solidFill>
                <a:effectLst/>
                <a:latin typeface="Times New Roman" pitchFamily="18" charset="0"/>
                <a:cs typeface="Times New Roman" pitchFamily="18" charset="0"/>
              </a:rPr>
              <a:t>объяснить, который лишний.  При проверке правильного ответа </a:t>
            </a:r>
            <a:r>
              <a:rPr lang="ru-RU" sz="2800" b="0" dirty="0" smtClean="0">
                <a:solidFill>
                  <a:schemeClr val="tx1"/>
                </a:solidFill>
                <a:effectLst/>
                <a:latin typeface="Times New Roman" pitchFamily="18" charset="0"/>
                <a:cs typeface="Times New Roman" pitchFamily="18" charset="0"/>
              </a:rPr>
              <a:t>п</a:t>
            </a:r>
            <a:r>
              <a:rPr lang="ru-RU" sz="2800" b="0" dirty="0" smtClean="0">
                <a:solidFill>
                  <a:schemeClr val="tx1"/>
                </a:solidFill>
                <a:effectLst/>
                <a:latin typeface="Times New Roman" pitchFamily="18" charset="0"/>
                <a:cs typeface="Times New Roman" pitchFamily="18" charset="0"/>
              </a:rPr>
              <a:t>ри наведении курсора на предмет, который назван правильно (лишний), исчезает. Предметы, которые не лишние, раскачиваются.</a:t>
            </a:r>
            <a:r>
              <a:rPr lang="ru-RU" sz="2800" b="0" dirty="0">
                <a:effectLst/>
                <a:latin typeface="Times New Roman" pitchFamily="18" charset="0"/>
                <a:cs typeface="Times New Roman" pitchFamily="18" charset="0"/>
              </a:rPr>
              <a:t/>
            </a:r>
            <a:br>
              <a:rPr lang="ru-RU" sz="2800" b="0" dirty="0">
                <a:effectLst/>
                <a:latin typeface="Times New Roman" pitchFamily="18" charset="0"/>
                <a:cs typeface="Times New Roman" pitchFamily="18" charset="0"/>
              </a:rPr>
            </a:br>
            <a:endParaRPr lang="ru-RU"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3725136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00166" y="1571612"/>
            <a:ext cx="6715172" cy="1785950"/>
          </a:xfrm>
        </p:spPr>
        <p:txBody>
          <a:bodyPr>
            <a:normAutofit/>
          </a:bodyPr>
          <a:lstStyle/>
          <a:p>
            <a:pPr algn="ctr"/>
            <a:r>
              <a:rPr lang="ru-RU" sz="6000" b="1" i="1" dirty="0" smtClean="0">
                <a:solidFill>
                  <a:srgbClr val="C00000"/>
                </a:solidFill>
                <a:latin typeface="Times New Roman" pitchFamily="18" charset="0"/>
                <a:cs typeface="Times New Roman" pitchFamily="18" charset="0"/>
              </a:rPr>
              <a:t>Что лишнее?</a:t>
            </a:r>
            <a:endParaRPr lang="ru-RU" sz="6000" b="1" i="1" dirty="0">
              <a:solidFill>
                <a:srgbClr val="C00000"/>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1043608" y="3068960"/>
            <a:ext cx="7175351" cy="1793167"/>
          </a:xfrm>
          <a:effectLst>
            <a:outerShdw blurRad="50800" dist="38100" dir="5400000" algn="t" rotWithShape="0">
              <a:prstClr val="black">
                <a:alpha val="40000"/>
              </a:prstClr>
            </a:outerShdw>
          </a:effectLst>
        </p:spPr>
        <p:txBody>
          <a:bodyPr/>
          <a:lstStyle/>
          <a:p>
            <a:pPr marL="182880" indent="0" algn="ctr">
              <a:buNone/>
            </a:pPr>
            <a:r>
              <a:rPr lang="ru-RU" sz="4400" b="0" dirty="0" smtClean="0">
                <a:solidFill>
                  <a:srgbClr val="0070C0"/>
                </a:solidFill>
                <a:latin typeface="Times New Roman" pitchFamily="18" charset="0"/>
                <a:cs typeface="Times New Roman" pitchFamily="18" charset="0"/>
              </a:rPr>
              <a:t>Младший возраст</a:t>
            </a:r>
            <a:br>
              <a:rPr lang="ru-RU" sz="4400" b="0" dirty="0" smtClean="0">
                <a:solidFill>
                  <a:srgbClr val="0070C0"/>
                </a:solidFill>
                <a:latin typeface="Times New Roman" pitchFamily="18" charset="0"/>
                <a:cs typeface="Times New Roman" pitchFamily="18" charset="0"/>
              </a:rPr>
            </a:br>
            <a:r>
              <a:rPr lang="ru-RU" sz="4400" b="0" dirty="0" smtClean="0">
                <a:solidFill>
                  <a:srgbClr val="0070C0"/>
                </a:solidFill>
                <a:latin typeface="Times New Roman" pitchFamily="18" charset="0"/>
                <a:cs typeface="Times New Roman" pitchFamily="18" charset="0"/>
              </a:rPr>
              <a:t>(2-3 года)</a:t>
            </a:r>
            <a:endParaRPr lang="ru-RU" sz="4400" b="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115616" y="548680"/>
            <a:ext cx="7416823" cy="936104"/>
          </a:xfrm>
        </p:spPr>
        <p:txBody>
          <a:bodyPr/>
          <a:lstStyle/>
          <a:p>
            <a:pPr marL="0" indent="0" algn="ctr">
              <a:buNone/>
            </a:pPr>
            <a:r>
              <a:rPr lang="ru-RU" dirty="0">
                <a:solidFill>
                  <a:srgbClr val="0070C0"/>
                </a:solidFill>
              </a:rPr>
              <a:t>Цель</a:t>
            </a:r>
            <a:r>
              <a:rPr lang="ru-RU" dirty="0">
                <a:solidFill>
                  <a:srgbClr val="002060"/>
                </a:solidFill>
              </a:rPr>
              <a:t> </a:t>
            </a:r>
            <a:r>
              <a:rPr lang="ru-RU" dirty="0" smtClean="0"/>
              <a:t> </a:t>
            </a:r>
            <a:endParaRPr lang="ru-RU" dirty="0"/>
          </a:p>
        </p:txBody>
      </p:sp>
      <p:sp>
        <p:nvSpPr>
          <p:cNvPr id="5" name="Подзаголовок 4"/>
          <p:cNvSpPr>
            <a:spLocks noGrp="1"/>
          </p:cNvSpPr>
          <p:nvPr>
            <p:ph type="subTitle" idx="4294967295"/>
          </p:nvPr>
        </p:nvSpPr>
        <p:spPr>
          <a:xfrm>
            <a:off x="287338" y="1557338"/>
            <a:ext cx="8856662" cy="3286125"/>
          </a:xfrm>
        </p:spPr>
        <p:txBody>
          <a:bodyPr>
            <a:normAutofit/>
          </a:bodyPr>
          <a:lstStyle/>
          <a:p>
            <a:endParaRPr lang="ru-RU" dirty="0" smtClean="0">
              <a:latin typeface="Times New Roman" pitchFamily="18" charset="0"/>
              <a:cs typeface="Times New Roman" pitchFamily="18" charset="0"/>
            </a:endParaRPr>
          </a:p>
          <a:p>
            <a:endParaRPr lang="ru-RU" dirty="0"/>
          </a:p>
        </p:txBody>
      </p:sp>
      <p:sp>
        <p:nvSpPr>
          <p:cNvPr id="2" name="Прямоугольник 1"/>
          <p:cNvSpPr/>
          <p:nvPr/>
        </p:nvSpPr>
        <p:spPr>
          <a:xfrm>
            <a:off x="251520" y="1844825"/>
            <a:ext cx="8892480" cy="954107"/>
          </a:xfrm>
          <a:prstGeom prst="rect">
            <a:avLst/>
          </a:prstGeom>
        </p:spPr>
        <p:txBody>
          <a:bodyPr wrap="square">
            <a:spAutoFit/>
          </a:bodyPr>
          <a:lstStyle/>
          <a:p>
            <a:r>
              <a:rPr lang="ru-RU" sz="2800" dirty="0" smtClean="0">
                <a:latin typeface="Times New Roman" pitchFamily="18" charset="0"/>
                <a:cs typeface="Times New Roman" pitchFamily="18" charset="0"/>
              </a:rPr>
              <a:t>Учить </a:t>
            </a:r>
            <a:r>
              <a:rPr lang="ru-RU" sz="2800" dirty="0">
                <a:latin typeface="Times New Roman" pitchFamily="18" charset="0"/>
                <a:cs typeface="Times New Roman" pitchFamily="18" charset="0"/>
              </a:rPr>
              <a:t>детей замечать ошибки в использовании предметов, развивать наблюдательность, </a:t>
            </a:r>
            <a:r>
              <a:rPr lang="ru-RU" sz="2800" dirty="0" smtClean="0">
                <a:latin typeface="Times New Roman" pitchFamily="18" charset="0"/>
                <a:cs typeface="Times New Roman" pitchFamily="18" charset="0"/>
              </a:rPr>
              <a:t>внимание, речь.</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yesil_577606_m.jpg"/>
          <p:cNvPicPr>
            <a:picLocks noChangeAspect="1"/>
          </p:cNvPicPr>
          <p:nvPr/>
        </p:nvPicPr>
        <p:blipFill>
          <a:blip r:embed="rId2" cstate="print">
            <a:extLst>
              <a:ext uri="{BEBA8EAE-BF5A-486C-A8C5-ECC9F3942E4B}">
                <a14:imgProps xmlns:a14="http://schemas.microsoft.com/office/drawing/2010/main">
                  <a14:imgLayer r:embed="rId3">
                    <a14:imgEffect>
                      <a14:backgroundRemoval t="9677" b="89813" l="0" r="98812"/>
                    </a14:imgEffect>
                  </a14:imgLayer>
                </a14:imgProps>
              </a:ext>
            </a:extLst>
          </a:blip>
          <a:stretch>
            <a:fillRect/>
          </a:stretch>
        </p:blipFill>
        <p:spPr>
          <a:xfrm>
            <a:off x="3275856" y="3352074"/>
            <a:ext cx="2448272" cy="2448272"/>
          </a:xfrm>
          <a:prstGeom prst="rect">
            <a:avLst/>
          </a:prstGeom>
        </p:spPr>
      </p:pic>
      <p:pic>
        <p:nvPicPr>
          <p:cNvPr id="1026" name="Picture 2" descr="http://3.bp.blogspot.com/-tJeQD4xdCwQ/VEgaOdBNI5I/AAAAAAAAHaM/sg5x836RtqQ/s1600/364953580.gif"/>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36441" y="1615494"/>
            <a:ext cx="3574963" cy="2042836"/>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yesil_577606_m.jpg"/>
          <p:cNvPicPr>
            <a:picLocks noChangeAspect="1"/>
          </p:cNvPicPr>
          <p:nvPr/>
        </p:nvPicPr>
        <p:blipFill>
          <a:blip r:embed="rId6" cstate="print">
            <a:extLst>
              <a:ext uri="{BEBA8EAE-BF5A-486C-A8C5-ECC9F3942E4B}">
                <a14:imgProps xmlns:a14="http://schemas.microsoft.com/office/drawing/2010/main">
                  <a14:imgLayer r:embed="rId3">
                    <a14:imgEffect>
                      <a14:backgroundRemoval t="9508" b="94567" l="0" r="100000"/>
                    </a14:imgEffect>
                  </a14:imgLayer>
                </a14:imgProps>
              </a:ext>
            </a:extLst>
          </a:blip>
          <a:stretch>
            <a:fillRect/>
          </a:stretch>
        </p:blipFill>
        <p:spPr>
          <a:xfrm>
            <a:off x="757001" y="1412776"/>
            <a:ext cx="2448272" cy="2448272"/>
          </a:xfrm>
          <a:prstGeom prst="rect">
            <a:avLst/>
          </a:prstGeom>
        </p:spPr>
      </p:pic>
      <p:sp>
        <p:nvSpPr>
          <p:cNvPr id="2" name="Заголовок 1"/>
          <p:cNvSpPr>
            <a:spLocks noGrp="1"/>
          </p:cNvSpPr>
          <p:nvPr>
            <p:ph type="title"/>
          </p:nvPr>
        </p:nvSpPr>
        <p:spPr>
          <a:xfrm>
            <a:off x="899593" y="332656"/>
            <a:ext cx="7406208" cy="720080"/>
          </a:xfrm>
        </p:spPr>
        <p:txBody>
          <a:bodyPr/>
          <a:lstStyle/>
          <a:p>
            <a:pPr marL="0" indent="0" algn="ctr">
              <a:buNone/>
            </a:pPr>
            <a:r>
              <a:rPr lang="ru-RU" dirty="0" smtClean="0">
                <a:solidFill>
                  <a:srgbClr val="0070C0"/>
                </a:solidFill>
              </a:rPr>
              <a:t>По цвету</a:t>
            </a:r>
            <a:endParaRPr lang="ru-RU" dirty="0">
              <a:solidFill>
                <a:srgbClr val="0070C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404664"/>
            <a:ext cx="7704856" cy="936104"/>
          </a:xfrm>
        </p:spPr>
        <p:txBody>
          <a:bodyPr/>
          <a:lstStyle/>
          <a:p>
            <a:pPr marL="0" indent="0" algn="ctr">
              <a:buNone/>
            </a:pPr>
            <a:r>
              <a:rPr lang="ru-RU" dirty="0" smtClean="0">
                <a:solidFill>
                  <a:srgbClr val="0070C0"/>
                </a:solidFill>
              </a:rPr>
              <a:t>По размеру</a:t>
            </a:r>
            <a:endParaRPr lang="ru-RU" dirty="0">
              <a:solidFill>
                <a:srgbClr val="0070C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44" y="1854800"/>
            <a:ext cx="4102184" cy="2901995"/>
          </a:xfrm>
          <a:prstGeom prst="rect">
            <a:avLst/>
          </a:prstGeom>
        </p:spPr>
      </p:pic>
      <p:pic>
        <p:nvPicPr>
          <p:cNvPr id="7" name="Рисунок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00996" y="1955072"/>
            <a:ext cx="4119276" cy="2914087"/>
          </a:xfrm>
          <a:prstGeom prst="rect">
            <a:avLst/>
          </a:prstGeom>
        </p:spPr>
      </p:pic>
      <p:pic>
        <p:nvPicPr>
          <p:cNvPr id="9" name="Рисунок 8"/>
          <p:cNvPicPr>
            <a:picLocks noChangeAspect="1"/>
          </p:cNvPicPr>
          <p:nvPr/>
        </p:nvPicPr>
        <p:blipFill>
          <a:blip r:embed="rId3" cstate="print">
            <a:extLst>
              <a:ext uri="{BEBA8EAE-BF5A-486C-A8C5-ECC9F3942E4B}">
                <a14:imgProps xmlns:a14="http://schemas.microsoft.com/office/drawing/2010/main">
                  <a14:imgLayer r:embed="rId4">
                    <a14:imgEffect>
                      <a14:backgroundRemoval t="9302" b="100000" l="5919" r="89720">
                        <a14:backgroundMark x1="9657" y1="57209" x2="9657" y2="57209"/>
                        <a14:backgroundMark x1="15576" y1="42326" x2="15576" y2="42326"/>
                        <a14:backgroundMark x1="29907" y1="48837" x2="29907" y2="48837"/>
                        <a14:backgroundMark x1="21807" y1="82326" x2="21807" y2="82326"/>
                        <a14:backgroundMark x1="30841" y1="87442" x2="30841" y2="87442"/>
                        <a14:backgroundMark x1="45794" y1="90698" x2="45794" y2="90698"/>
                        <a14:backgroundMark x1="21495" y1="53023" x2="21495" y2="53023"/>
                        <a14:backgroundMark x1="66355" y1="40930" x2="66355" y2="40930"/>
                        <a14:backgroundMark x1="68847" y1="29302" x2="68847" y2="29302"/>
                        <a14:backgroundMark x1="70093" y1="41395" x2="70093" y2="41395"/>
                        <a14:backgroundMark x1="72274" y1="36744" x2="72274" y2="36744"/>
                        <a14:backgroundMark x1="17445" y1="56279" x2="17445" y2="56279"/>
                        <a14:backgroundMark x1="16199" y1="59070" x2="16199" y2="59070"/>
                        <a14:backgroundMark x1="11215" y1="46512" x2="11215" y2="46512"/>
                        <a14:backgroundMark x1="13084" y1="42791" x2="17445" y2="41860"/>
                        <a14:backgroundMark x1="23053" y1="40465" x2="23053" y2="40465"/>
                        <a14:backgroundMark x1="71963" y1="36744" x2="71963" y2="36744"/>
                        <a14:backgroundMark x1="71340" y1="37674" x2="71340" y2="37674"/>
                      </a14:backgroundRemoval>
                    </a14:imgEffect>
                  </a14:imgLayer>
                </a14:imgProps>
              </a:ext>
              <a:ext uri="{28A0092B-C50C-407E-A947-70E740481C1C}">
                <a14:useLocalDpi xmlns:a14="http://schemas.microsoft.com/office/drawing/2010/main" val="0"/>
              </a:ext>
            </a:extLst>
          </a:blip>
          <a:stretch>
            <a:fillRect/>
          </a:stretch>
        </p:blipFill>
        <p:spPr>
          <a:xfrm>
            <a:off x="6832970" y="2924944"/>
            <a:ext cx="2472721" cy="1656184"/>
          </a:xfrm>
          <a:prstGeom prst="rect">
            <a:avLst/>
          </a:prstGeom>
        </p:spPr>
      </p:pic>
    </p:spTree>
    <p:extLst>
      <p:ext uri="{BB962C8B-B14F-4D97-AF65-F5344CB8AC3E}">
        <p14:creationId xmlns:p14="http://schemas.microsoft.com/office/powerpoint/2010/main" val="395961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99" y="1628800"/>
            <a:ext cx="67183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1174988" y="3629146"/>
            <a:ext cx="7175351" cy="1793167"/>
          </a:xfrm>
          <a:prstGeom prst="rect">
            <a:avLst/>
          </a:prstGeom>
          <a:effectLst>
            <a:outerShdw blurRad="50800" dist="38100" dir="5400000" algn="t" rotWithShape="0">
              <a:prstClr val="black">
                <a:alpha val="40000"/>
              </a:prstClr>
            </a:outerShdw>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ru-RU" sz="4400" b="0" dirty="0" smtClean="0">
                <a:solidFill>
                  <a:srgbClr val="0070C0"/>
                </a:solidFill>
                <a:latin typeface="Times New Roman" pitchFamily="18" charset="0"/>
                <a:cs typeface="Times New Roman" pitchFamily="18" charset="0"/>
              </a:rPr>
              <a:t>Младший возраст</a:t>
            </a:r>
            <a:br>
              <a:rPr lang="ru-RU" sz="4400" b="0" dirty="0" smtClean="0">
                <a:solidFill>
                  <a:srgbClr val="0070C0"/>
                </a:solidFill>
                <a:latin typeface="Times New Roman" pitchFamily="18" charset="0"/>
                <a:cs typeface="Times New Roman" pitchFamily="18" charset="0"/>
              </a:rPr>
            </a:br>
            <a:r>
              <a:rPr lang="ru-RU" sz="4400" b="0" dirty="0" smtClean="0">
                <a:solidFill>
                  <a:srgbClr val="0070C0"/>
                </a:solidFill>
                <a:latin typeface="Times New Roman" pitchFamily="18" charset="0"/>
                <a:cs typeface="Times New Roman" pitchFamily="18" charset="0"/>
              </a:rPr>
              <a:t>(3-4 года)</a:t>
            </a:r>
            <a:endParaRPr lang="ru-RU" sz="4400" b="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3530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1245</TotalTime>
  <Words>144</Words>
  <Application>Microsoft Office PowerPoint</Application>
  <PresentationFormat>Экран (4:3)</PresentationFormat>
  <Paragraphs>39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Воздушный поток</vt:lpstr>
      <vt:lpstr>Презентация PowerPoint</vt:lpstr>
      <vt:lpstr>Презентация PowerPoint</vt:lpstr>
      <vt:lpstr> Чем полезна игра  «Что лишнее»? 1)Лучше формируется зрительное восприятие, поскольку при изучении картинок ребенок учится четко определять, что или кто изображен на картинке.   2) Игра «Что лишнее» оказывает положительное воздействие на память. Ребенок  для поиска логической цепочки должен запомнить свойства и функции изображенных на картинках предметов.   3)Самое главное – учит ребенка думать  логически, классифицировать предметы и объединять их логически по признакам, таким как форма, цвет, функции и прочее.  Важным фактом в игре является и тот момент, что при поиске лишнего предмета вы подталкиваете ребенка мыслить логически и объяснять доходчиво, почему он сделал такой именно выбор на картинке. У ребенка начинает формироваться последовательная речь и навык выражать свои мысли. Очень важный момент: ребенок должен научиться выделять наиболее значимый признак при нахождении лишней картинки. </vt:lpstr>
      <vt:lpstr>Игровое правило     Назвать  все предметы и объяснить, который лишний.  При проверке правильного ответа при наведении курсора на предмет, который назван правильно (лишний), исчезает. Предметы, которые не лишние, раскачиваются. </vt:lpstr>
      <vt:lpstr>Младший возраст (2-3 года)</vt:lpstr>
      <vt:lpstr>Цель  </vt:lpstr>
      <vt:lpstr>По цвету</vt:lpstr>
      <vt:lpstr>По размеру</vt:lpstr>
      <vt:lpstr>Презентация PowerPoint</vt:lpstr>
      <vt:lpstr>Цель  </vt:lpstr>
      <vt:lpstr>Отобрать по размеру</vt:lpstr>
      <vt:lpstr>Презентация PowerPoint</vt:lpstr>
      <vt:lpstr>Презентация PowerPoint</vt:lpstr>
      <vt:lpstr>Презентация PowerPoint</vt:lpstr>
      <vt:lpstr>Цель</vt:lpstr>
      <vt:lpstr>Отобрать по материалу</vt:lpstr>
      <vt:lpstr>По материалу</vt:lpstr>
      <vt:lpstr>По назначению</vt:lpstr>
      <vt:lpstr>Презентация PowerPoint</vt:lpstr>
      <vt:lpstr>Цель</vt:lpstr>
      <vt:lpstr>По назначению</vt:lpstr>
      <vt:lpstr>По форме</vt:lpstr>
      <vt:lpstr>Материал и его свойства: прозрачность</vt:lpstr>
      <vt:lpstr>Материал и его свойства:  прочность</vt:lpstr>
      <vt:lpstr>Ожидаемый результат     В результате освоения этой игрой , начиная именно с раннего возраста, будет заложена основа грамотной, четкой, красивой речи, пробужден интерес ко всему, что нас окружает. Игра разовьет ассоциативное мышление, научит самостоятельно находить причинно-следственные связи между предметами, умение рассуждать, сопоставлять, сравнивать, анализировать, разовьет наблюдательность,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Дидактическая игра</dc:title>
  <dc:creator>Аннф</dc:creator>
  <cp:lastModifiedBy>1</cp:lastModifiedBy>
  <cp:revision>126</cp:revision>
  <dcterms:created xsi:type="dcterms:W3CDTF">2014-02-05T14:15:58Z</dcterms:created>
  <dcterms:modified xsi:type="dcterms:W3CDTF">2016-03-29T06:42:57Z</dcterms:modified>
</cp:coreProperties>
</file>